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8288000" cy="10287000"/>
  <p:notesSz cx="6858000" cy="9144000"/>
  <p:embeddedFontLst>
    <p:embeddedFont>
      <p:font typeface="Glacial Indifference Bold" panose="020B0604020202020204" charset="0"/>
      <p:regular r:id="rId42"/>
    </p:embeddedFont>
    <p:embeddedFont>
      <p:font typeface="Calibri" panose="020F0502020204030204" pitchFamily="34" charset="0"/>
      <p:regular r:id="rId43"/>
      <p:bold r:id="rId44"/>
      <p:italic r:id="rId45"/>
      <p:boldItalic r:id="rId46"/>
    </p:embeddedFont>
    <p:embeddedFont>
      <p:font typeface="Grand Cru S Bold" panose="020B0604020202020204" charset="0"/>
      <p:regular r:id="rId47"/>
    </p:embeddedFont>
    <p:embeddedFont>
      <p:font typeface="29LT Adir" panose="020B0604020202020204" charset="-78"/>
      <p:regular r:id="rId48"/>
    </p:embeddedFont>
    <p:embeddedFont>
      <p:font typeface="Questrial" panose="020B0604020202020204" charset="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740"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s>
</file>

<file path=ppt/media/image1.png>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4.svg>
</file>

<file path=ppt/media/image5.png>
</file>

<file path=ppt/media/image6.pn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0.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2EC"/>
        </a:solidFill>
        <a:effectLst/>
      </p:bgPr>
    </p:bg>
    <p:spTree>
      <p:nvGrpSpPr>
        <p:cNvPr id="1" name=""/>
        <p:cNvGrpSpPr/>
        <p:nvPr/>
      </p:nvGrpSpPr>
      <p:grpSpPr>
        <a:xfrm>
          <a:off x="0" y="0"/>
          <a:ext cx="0" cy="0"/>
          <a:chOff x="0" y="0"/>
          <a:chExt cx="0" cy="0"/>
        </a:xfrm>
      </p:grpSpPr>
      <p:sp>
        <p:nvSpPr>
          <p:cNvPr id="2" name="TextBox 2"/>
          <p:cNvSpPr txBox="1"/>
          <p:nvPr/>
        </p:nvSpPr>
        <p:spPr>
          <a:xfrm>
            <a:off x="3962398" y="2879755"/>
            <a:ext cx="9921323" cy="2968352"/>
          </a:xfrm>
          <a:prstGeom prst="rect">
            <a:avLst/>
          </a:prstGeom>
        </p:spPr>
        <p:txBody>
          <a:bodyPr lIns="0" tIns="0" rIns="0" bIns="0" rtlCol="0" anchor="t">
            <a:spAutoFit/>
          </a:bodyPr>
          <a:lstStyle/>
          <a:p>
            <a:pPr algn="ctr">
              <a:lnSpc>
                <a:spcPts val="11644"/>
              </a:lnSpc>
            </a:pPr>
            <a:r>
              <a:rPr lang="en-US" sz="9785" b="1" dirty="0">
                <a:solidFill>
                  <a:srgbClr val="261310"/>
                </a:solidFill>
                <a:latin typeface="Grand Cru S Bold"/>
                <a:ea typeface="Grand Cru S Bold"/>
                <a:cs typeface="Grand Cru S Bold"/>
                <a:sym typeface="Grand Cru S Bold"/>
              </a:rPr>
              <a:t>DOCKER &amp; KUBERNETES</a:t>
            </a:r>
          </a:p>
        </p:txBody>
      </p:sp>
      <p:sp>
        <p:nvSpPr>
          <p:cNvPr id="4" name="Freeform 4"/>
          <p:cNvSpPr/>
          <p:nvPr/>
        </p:nvSpPr>
        <p:spPr>
          <a:xfrm>
            <a:off x="7315200" y="5848107"/>
            <a:ext cx="3479645" cy="3479645"/>
          </a:xfrm>
          <a:custGeom>
            <a:avLst/>
            <a:gdLst/>
            <a:ahLst/>
            <a:cxnLst/>
            <a:rect l="l" t="t" r="r" b="b"/>
            <a:pathLst>
              <a:path w="3479645" h="3479645">
                <a:moveTo>
                  <a:pt x="0" y="0"/>
                </a:moveTo>
                <a:lnTo>
                  <a:pt x="3479645" y="0"/>
                </a:lnTo>
                <a:lnTo>
                  <a:pt x="3479645" y="3479645"/>
                </a:lnTo>
                <a:lnTo>
                  <a:pt x="0" y="3479645"/>
                </a:lnTo>
                <a:lnTo>
                  <a:pt x="0" y="0"/>
                </a:lnTo>
                <a:close/>
              </a:path>
            </a:pathLst>
          </a:custGeom>
          <a:blipFill>
            <a:blip r:embed="rId2">
              <a:extLst>
                <a:ext uri="{96DAC541-7B7A-43D3-8B79-37D633B846F1}">
                  <asvg:svgBlip xmlns:asvg="http://schemas.microsoft.com/office/drawing/2016/SVG/main" xmlns="" r:embed="rId5"/>
                </a:ext>
              </a:extLst>
            </a:blip>
            <a:stretch>
              <a:fillRect/>
            </a:stretch>
          </a:blipFill>
        </p:spPr>
      </p:sp>
      <p:sp>
        <p:nvSpPr>
          <p:cNvPr id="5" name="Freeform 5"/>
          <p:cNvSpPr/>
          <p:nvPr/>
        </p:nvSpPr>
        <p:spPr>
          <a:xfrm>
            <a:off x="-222411" y="-213431"/>
            <a:ext cx="5769006" cy="2484261"/>
          </a:xfrm>
          <a:custGeom>
            <a:avLst/>
            <a:gdLst/>
            <a:ahLst/>
            <a:cxnLst/>
            <a:rect l="l" t="t" r="r" b="b"/>
            <a:pathLst>
              <a:path w="5769006" h="2484261">
                <a:moveTo>
                  <a:pt x="0" y="0"/>
                </a:moveTo>
                <a:lnTo>
                  <a:pt x="5769006" y="0"/>
                </a:lnTo>
                <a:lnTo>
                  <a:pt x="5769006" y="2484262"/>
                </a:lnTo>
                <a:lnTo>
                  <a:pt x="0" y="2484262"/>
                </a:lnTo>
                <a:lnTo>
                  <a:pt x="0" y="0"/>
                </a:lnTo>
                <a:close/>
              </a:path>
            </a:pathLst>
          </a:custGeom>
          <a:blipFill>
            <a:blip r:embed="rId6"/>
            <a:stretch>
              <a:fillRect/>
            </a:stretch>
          </a:blipFill>
        </p:spPr>
      </p:sp>
      <p:sp>
        <p:nvSpPr>
          <p:cNvPr id="6" name="Freeform 6"/>
          <p:cNvSpPr/>
          <p:nvPr/>
        </p:nvSpPr>
        <p:spPr>
          <a:xfrm>
            <a:off x="15262302" y="-484149"/>
            <a:ext cx="3025698" cy="3025698"/>
          </a:xfrm>
          <a:custGeom>
            <a:avLst/>
            <a:gdLst/>
            <a:ahLst/>
            <a:cxnLst/>
            <a:rect l="l" t="t" r="r" b="b"/>
            <a:pathLst>
              <a:path w="3025698" h="3025698">
                <a:moveTo>
                  <a:pt x="0" y="0"/>
                </a:moveTo>
                <a:lnTo>
                  <a:pt x="3025698" y="0"/>
                </a:lnTo>
                <a:lnTo>
                  <a:pt x="3025698" y="3025698"/>
                </a:lnTo>
                <a:lnTo>
                  <a:pt x="0" y="3025698"/>
                </a:lnTo>
                <a:lnTo>
                  <a:pt x="0" y="0"/>
                </a:lnTo>
                <a:close/>
              </a:path>
            </a:pathLst>
          </a:custGeom>
          <a:blipFill>
            <a:blip r:embed="rId7"/>
            <a:stretch>
              <a:fillRect/>
            </a:stretch>
          </a:blipFill>
        </p:spPr>
      </p:sp>
      <p:sp>
        <p:nvSpPr>
          <p:cNvPr id="7" name="TextBox 7"/>
          <p:cNvSpPr txBox="1"/>
          <p:nvPr/>
        </p:nvSpPr>
        <p:spPr>
          <a:xfrm>
            <a:off x="6166445" y="9410700"/>
            <a:ext cx="5513231" cy="687465"/>
          </a:xfrm>
          <a:prstGeom prst="rect">
            <a:avLst/>
          </a:prstGeom>
        </p:spPr>
        <p:txBody>
          <a:bodyPr lIns="0" tIns="0" rIns="0" bIns="0" rtlCol="0" anchor="t">
            <a:spAutoFit/>
          </a:bodyPr>
          <a:lstStyle/>
          <a:p>
            <a:pPr algn="ctr">
              <a:lnSpc>
                <a:spcPts val="5683"/>
              </a:lnSpc>
              <a:spcBef>
                <a:spcPct val="0"/>
              </a:spcBef>
            </a:pPr>
            <a:r>
              <a:rPr lang="en-US" sz="4059" b="1" dirty="0">
                <a:latin typeface="Glacial Indifference Bold"/>
                <a:ea typeface="Glacial Indifference Bold"/>
                <a:cs typeface="Glacial Indifference Bold"/>
                <a:sym typeface="Glacial Indifference Bold"/>
              </a:rPr>
              <a:t>Presented </a:t>
            </a:r>
            <a:r>
              <a:rPr lang="en-US" sz="4059" b="1" dirty="0" err="1">
                <a:latin typeface="Glacial Indifference Bold"/>
                <a:ea typeface="Glacial Indifference Bold"/>
                <a:cs typeface="Glacial Indifference Bold"/>
                <a:sym typeface="Glacial Indifference Bold"/>
              </a:rPr>
              <a:t>Aymeni</a:t>
            </a:r>
            <a:endParaRPr lang="en-US" sz="4059" b="1" dirty="0">
              <a:latin typeface="Glacial Indifference Bold"/>
              <a:ea typeface="Glacial Indifference Bold"/>
              <a:cs typeface="Glacial Indifference Bold"/>
              <a:sym typeface="Glacial Indifference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379968" y="71393"/>
            <a:ext cx="16487474" cy="1187891"/>
          </a:xfrm>
          <a:prstGeom prst="rect">
            <a:avLst/>
          </a:prstGeom>
        </p:spPr>
        <p:txBody>
          <a:bodyPr lIns="0" tIns="0" rIns="0" bIns="0" rtlCol="0" anchor="t">
            <a:spAutoFit/>
          </a:bodyPr>
          <a:lstStyle/>
          <a:p>
            <a:pPr algn="ctr">
              <a:lnSpc>
                <a:spcPts val="9337"/>
              </a:lnSpc>
            </a:pPr>
            <a:r>
              <a:rPr lang="en-US" sz="7846" b="1">
                <a:solidFill>
                  <a:srgbClr val="261310"/>
                </a:solidFill>
                <a:latin typeface="Grand Cru S Bold"/>
                <a:ea typeface="Grand Cru S Bold"/>
                <a:cs typeface="Grand Cru S Bold"/>
                <a:sym typeface="Grand Cru S Bold"/>
              </a:rPr>
              <a:t>Core Concepts</a:t>
            </a:r>
          </a:p>
        </p:txBody>
      </p:sp>
      <p:sp>
        <p:nvSpPr>
          <p:cNvPr id="10" name="TextBox 10"/>
          <p:cNvSpPr txBox="1"/>
          <p:nvPr/>
        </p:nvSpPr>
        <p:spPr>
          <a:xfrm>
            <a:off x="-2325830" y="1735650"/>
            <a:ext cx="16487474"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1. What is a Docker Container?</a:t>
            </a:r>
          </a:p>
        </p:txBody>
      </p:sp>
      <p:sp>
        <p:nvSpPr>
          <p:cNvPr id="11" name="TextBox 11"/>
          <p:cNvSpPr txBox="1"/>
          <p:nvPr/>
        </p:nvSpPr>
        <p:spPr>
          <a:xfrm>
            <a:off x="801250" y="2706701"/>
            <a:ext cx="16685500" cy="7580299"/>
          </a:xfrm>
          <a:prstGeom prst="rect">
            <a:avLst/>
          </a:prstGeom>
        </p:spPr>
        <p:txBody>
          <a:bodyPr lIns="0" tIns="0" rIns="0" bIns="0" rtlCol="0" anchor="t">
            <a:spAutoFit/>
          </a:bodyPr>
          <a:lstStyle/>
          <a:p>
            <a:pPr algn="just">
              <a:lnSpc>
                <a:spcPts val="6698"/>
              </a:lnSpc>
            </a:pPr>
            <a:r>
              <a:rPr lang="en-US" sz="4321">
                <a:solidFill>
                  <a:srgbClr val="261310"/>
                </a:solidFill>
                <a:latin typeface="Questrial"/>
                <a:ea typeface="Questrial"/>
                <a:cs typeface="Questrial"/>
                <a:sym typeface="Questrial"/>
              </a:rPr>
              <a:t>A container is a lightweight, standalone, and executable package that includes everything needed to run an application:</a:t>
            </a:r>
          </a:p>
          <a:p>
            <a:pPr marL="933060" lvl="1" indent="-466530" algn="just">
              <a:lnSpc>
                <a:spcPts val="6698"/>
              </a:lnSpc>
              <a:buFont typeface="Arial"/>
              <a:buChar char="•"/>
            </a:pPr>
            <a:r>
              <a:rPr lang="en-US" sz="4321">
                <a:solidFill>
                  <a:srgbClr val="261310"/>
                </a:solidFill>
                <a:latin typeface="Questrial"/>
                <a:ea typeface="Questrial"/>
                <a:cs typeface="Questrial"/>
                <a:sym typeface="Questrial"/>
              </a:rPr>
              <a:t>Code</a:t>
            </a:r>
          </a:p>
          <a:p>
            <a:pPr marL="933060" lvl="1" indent="-466530" algn="just">
              <a:lnSpc>
                <a:spcPts val="6698"/>
              </a:lnSpc>
              <a:buFont typeface="Arial"/>
              <a:buChar char="•"/>
            </a:pPr>
            <a:r>
              <a:rPr lang="en-US" sz="4321">
                <a:solidFill>
                  <a:srgbClr val="261310"/>
                </a:solidFill>
                <a:latin typeface="Questrial"/>
                <a:ea typeface="Questrial"/>
                <a:cs typeface="Questrial"/>
                <a:sym typeface="Questrial"/>
              </a:rPr>
              <a:t>Libraries</a:t>
            </a:r>
          </a:p>
          <a:p>
            <a:pPr marL="933060" lvl="1" indent="-466530" algn="just">
              <a:lnSpc>
                <a:spcPts val="6698"/>
              </a:lnSpc>
              <a:buFont typeface="Arial"/>
              <a:buChar char="•"/>
            </a:pPr>
            <a:r>
              <a:rPr lang="en-US" sz="4321">
                <a:solidFill>
                  <a:srgbClr val="261310"/>
                </a:solidFill>
                <a:latin typeface="Questrial"/>
                <a:ea typeface="Questrial"/>
                <a:cs typeface="Questrial"/>
                <a:sym typeface="Questrial"/>
              </a:rPr>
              <a:t>Dependencies</a:t>
            </a:r>
          </a:p>
          <a:p>
            <a:pPr marL="933060" lvl="1" indent="-466530" algn="just">
              <a:lnSpc>
                <a:spcPts val="6698"/>
              </a:lnSpc>
              <a:buFont typeface="Arial"/>
              <a:buChar char="•"/>
            </a:pPr>
            <a:r>
              <a:rPr lang="en-US" sz="4321">
                <a:solidFill>
                  <a:srgbClr val="261310"/>
                </a:solidFill>
                <a:latin typeface="Questrial"/>
                <a:ea typeface="Questrial"/>
                <a:cs typeface="Questrial"/>
                <a:sym typeface="Questrial"/>
              </a:rPr>
              <a:t>Configuration files</a:t>
            </a:r>
          </a:p>
          <a:p>
            <a:pPr algn="just">
              <a:lnSpc>
                <a:spcPts val="6698"/>
              </a:lnSpc>
            </a:pPr>
            <a:r>
              <a:rPr lang="en-US" sz="4321">
                <a:solidFill>
                  <a:srgbClr val="261310"/>
                </a:solidFill>
                <a:latin typeface="Questrial"/>
                <a:ea typeface="Questrial"/>
                <a:cs typeface="Questrial"/>
                <a:sym typeface="Questrial"/>
              </a:rPr>
              <a:t>Containers provide isolation: Each container runs independently without interfering with other containers on the same system.</a:t>
            </a:r>
          </a:p>
          <a:p>
            <a:pPr algn="just">
              <a:lnSpc>
                <a:spcPts val="6698"/>
              </a:lnSpc>
            </a:pPr>
            <a:endParaRPr lang="en-US" sz="4321">
              <a:solidFill>
                <a:srgbClr val="261310"/>
              </a:solidFill>
              <a:latin typeface="Questrial"/>
              <a:ea typeface="Questrial"/>
              <a:cs typeface="Questrial"/>
              <a:sym typeface="Quest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3612770" y="2652785"/>
            <a:ext cx="10021870" cy="7634215"/>
          </a:xfrm>
          <a:custGeom>
            <a:avLst/>
            <a:gdLst/>
            <a:ahLst/>
            <a:cxnLst/>
            <a:rect l="l" t="t" r="r" b="b"/>
            <a:pathLst>
              <a:path w="10021870" h="7634215">
                <a:moveTo>
                  <a:pt x="0" y="0"/>
                </a:moveTo>
                <a:lnTo>
                  <a:pt x="10021870" y="0"/>
                </a:lnTo>
                <a:lnTo>
                  <a:pt x="10021870" y="7634215"/>
                </a:lnTo>
                <a:lnTo>
                  <a:pt x="0" y="7634215"/>
                </a:lnTo>
                <a:lnTo>
                  <a:pt x="0" y="0"/>
                </a:lnTo>
                <a:close/>
              </a:path>
            </a:pathLst>
          </a:custGeom>
          <a:blipFill>
            <a:blip r:embed="rId2"/>
            <a:stretch>
              <a:fillRect/>
            </a:stretch>
          </a:blipFill>
        </p:spPr>
      </p:sp>
      <p:sp>
        <p:nvSpPr>
          <p:cNvPr id="10" name="TextBox 10"/>
          <p:cNvSpPr txBox="1"/>
          <p:nvPr/>
        </p:nvSpPr>
        <p:spPr>
          <a:xfrm>
            <a:off x="379968" y="71393"/>
            <a:ext cx="16487474" cy="1187891"/>
          </a:xfrm>
          <a:prstGeom prst="rect">
            <a:avLst/>
          </a:prstGeom>
        </p:spPr>
        <p:txBody>
          <a:bodyPr lIns="0" tIns="0" rIns="0" bIns="0" rtlCol="0" anchor="t">
            <a:spAutoFit/>
          </a:bodyPr>
          <a:lstStyle/>
          <a:p>
            <a:pPr algn="ctr">
              <a:lnSpc>
                <a:spcPts val="9337"/>
              </a:lnSpc>
            </a:pPr>
            <a:r>
              <a:rPr lang="en-US" sz="7846" b="1">
                <a:solidFill>
                  <a:srgbClr val="261310"/>
                </a:solidFill>
                <a:latin typeface="Grand Cru S Bold"/>
                <a:ea typeface="Grand Cru S Bold"/>
                <a:cs typeface="Grand Cru S Bold"/>
                <a:sym typeface="Grand Cru S Bold"/>
              </a:rPr>
              <a:t>Core Concepts</a:t>
            </a:r>
          </a:p>
        </p:txBody>
      </p:sp>
      <p:sp>
        <p:nvSpPr>
          <p:cNvPr id="11" name="TextBox 11"/>
          <p:cNvSpPr txBox="1"/>
          <p:nvPr/>
        </p:nvSpPr>
        <p:spPr>
          <a:xfrm>
            <a:off x="-2325830" y="1576622"/>
            <a:ext cx="16487474"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1. What is a Docker Container?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379968" y="71393"/>
            <a:ext cx="16487474" cy="1187891"/>
          </a:xfrm>
          <a:prstGeom prst="rect">
            <a:avLst/>
          </a:prstGeom>
        </p:spPr>
        <p:txBody>
          <a:bodyPr lIns="0" tIns="0" rIns="0" bIns="0" rtlCol="0" anchor="t">
            <a:spAutoFit/>
          </a:bodyPr>
          <a:lstStyle/>
          <a:p>
            <a:pPr algn="ctr">
              <a:lnSpc>
                <a:spcPts val="9337"/>
              </a:lnSpc>
            </a:pPr>
            <a:r>
              <a:rPr lang="en-US" sz="7846" b="1">
                <a:solidFill>
                  <a:srgbClr val="261310"/>
                </a:solidFill>
                <a:latin typeface="Grand Cru S Bold"/>
                <a:ea typeface="Grand Cru S Bold"/>
                <a:cs typeface="Grand Cru S Bold"/>
                <a:sym typeface="Grand Cru S Bold"/>
              </a:rPr>
              <a:t>Core Concepts</a:t>
            </a:r>
          </a:p>
        </p:txBody>
      </p:sp>
      <p:sp>
        <p:nvSpPr>
          <p:cNvPr id="10" name="TextBox 10"/>
          <p:cNvSpPr txBox="1"/>
          <p:nvPr/>
        </p:nvSpPr>
        <p:spPr>
          <a:xfrm>
            <a:off x="-2564013" y="1259283"/>
            <a:ext cx="21171743"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2. Docker Images, Dockerfiles, and Registries</a:t>
            </a:r>
          </a:p>
        </p:txBody>
      </p:sp>
      <p:sp>
        <p:nvSpPr>
          <p:cNvPr id="11" name="TextBox 11"/>
          <p:cNvSpPr txBox="1"/>
          <p:nvPr/>
        </p:nvSpPr>
        <p:spPr>
          <a:xfrm>
            <a:off x="801250" y="1884758"/>
            <a:ext cx="16685500" cy="8793149"/>
          </a:xfrm>
          <a:prstGeom prst="rect">
            <a:avLst/>
          </a:prstGeom>
        </p:spPr>
        <p:txBody>
          <a:bodyPr lIns="0" tIns="0" rIns="0" bIns="0" rtlCol="0" anchor="t">
            <a:spAutoFit/>
          </a:bodyPr>
          <a:lstStyle/>
          <a:p>
            <a:pPr algn="just">
              <a:lnSpc>
                <a:spcPts val="6078"/>
              </a:lnSpc>
            </a:pPr>
            <a:r>
              <a:rPr lang="en-US" sz="3921">
                <a:solidFill>
                  <a:srgbClr val="1A3D6D"/>
                </a:solidFill>
                <a:latin typeface="Questrial"/>
                <a:ea typeface="Questrial"/>
                <a:cs typeface="Questrial"/>
                <a:sym typeface="Questrial"/>
              </a:rPr>
              <a:t>Docker Image:</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A blueprint for a container.</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It’s an immutable snapshot of an application and its environment at a specific point in time.</a:t>
            </a:r>
          </a:p>
          <a:p>
            <a:pPr algn="just">
              <a:lnSpc>
                <a:spcPts val="6078"/>
              </a:lnSpc>
            </a:pPr>
            <a:r>
              <a:rPr lang="en-US" sz="3921">
                <a:solidFill>
                  <a:srgbClr val="1A3D6D"/>
                </a:solidFill>
                <a:latin typeface="Questrial"/>
                <a:ea typeface="Questrial"/>
                <a:cs typeface="Questrial"/>
                <a:sym typeface="Questrial"/>
              </a:rPr>
              <a:t>Dockerfile:</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A text file containing a set of instructions to create a Docker image.</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Example: Installing software, copying files, and defining entry points.</a:t>
            </a:r>
          </a:p>
          <a:p>
            <a:pPr algn="just">
              <a:lnSpc>
                <a:spcPts val="6078"/>
              </a:lnSpc>
            </a:pPr>
            <a:r>
              <a:rPr lang="en-US" sz="3921">
                <a:solidFill>
                  <a:srgbClr val="1A3D6D"/>
                </a:solidFill>
                <a:latin typeface="Questrial"/>
                <a:ea typeface="Questrial"/>
                <a:cs typeface="Questrial"/>
                <a:sym typeface="Questrial"/>
              </a:rPr>
              <a:t>Docker Registries:</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Storage locations for Docker images.</a:t>
            </a:r>
          </a:p>
          <a:p>
            <a:pPr marL="803524" lvl="1" indent="-401762" algn="just">
              <a:lnSpc>
                <a:spcPts val="5768"/>
              </a:lnSpc>
              <a:buFont typeface="Arial"/>
              <a:buChar char="•"/>
            </a:pPr>
            <a:r>
              <a:rPr lang="en-US" sz="3721">
                <a:solidFill>
                  <a:srgbClr val="261310"/>
                </a:solidFill>
                <a:latin typeface="Questrial"/>
                <a:ea typeface="Questrial"/>
                <a:cs typeface="Questrial"/>
                <a:sym typeface="Questrial"/>
              </a:rPr>
              <a:t>Docker Hub is the default public registry, while private registries can be used for secure or custom deployments.</a:t>
            </a:r>
          </a:p>
          <a:p>
            <a:pPr algn="just">
              <a:lnSpc>
                <a:spcPts val="5768"/>
              </a:lnSpc>
            </a:pPr>
            <a:endParaRPr lang="en-US" sz="3721">
              <a:solidFill>
                <a:srgbClr val="261310"/>
              </a:solidFill>
              <a:latin typeface="Questrial"/>
              <a:ea typeface="Questrial"/>
              <a:cs typeface="Questrial"/>
              <a:sym typeface="Quest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333441" y="2332259"/>
            <a:ext cx="14580528" cy="7954741"/>
          </a:xfrm>
          <a:custGeom>
            <a:avLst/>
            <a:gdLst/>
            <a:ahLst/>
            <a:cxnLst/>
            <a:rect l="l" t="t" r="r" b="b"/>
            <a:pathLst>
              <a:path w="14580528" h="7954741">
                <a:moveTo>
                  <a:pt x="0" y="0"/>
                </a:moveTo>
                <a:lnTo>
                  <a:pt x="14580528" y="0"/>
                </a:lnTo>
                <a:lnTo>
                  <a:pt x="14580528" y="7954741"/>
                </a:lnTo>
                <a:lnTo>
                  <a:pt x="0" y="7954741"/>
                </a:lnTo>
                <a:lnTo>
                  <a:pt x="0" y="0"/>
                </a:lnTo>
                <a:close/>
              </a:path>
            </a:pathLst>
          </a:custGeom>
          <a:blipFill>
            <a:blip r:embed="rId2"/>
            <a:stretch>
              <a:fillRect/>
            </a:stretch>
          </a:blipFill>
        </p:spPr>
      </p:sp>
      <p:sp>
        <p:nvSpPr>
          <p:cNvPr id="10" name="TextBox 10"/>
          <p:cNvSpPr txBox="1"/>
          <p:nvPr/>
        </p:nvSpPr>
        <p:spPr>
          <a:xfrm>
            <a:off x="379968" y="71393"/>
            <a:ext cx="16487474" cy="1187891"/>
          </a:xfrm>
          <a:prstGeom prst="rect">
            <a:avLst/>
          </a:prstGeom>
        </p:spPr>
        <p:txBody>
          <a:bodyPr lIns="0" tIns="0" rIns="0" bIns="0" rtlCol="0" anchor="t">
            <a:spAutoFit/>
          </a:bodyPr>
          <a:lstStyle/>
          <a:p>
            <a:pPr algn="ctr">
              <a:lnSpc>
                <a:spcPts val="9337"/>
              </a:lnSpc>
            </a:pPr>
            <a:r>
              <a:rPr lang="en-US" sz="7846" b="1">
                <a:solidFill>
                  <a:srgbClr val="261310"/>
                </a:solidFill>
                <a:latin typeface="Grand Cru S Bold"/>
                <a:ea typeface="Grand Cru S Bold"/>
                <a:cs typeface="Grand Cru S Bold"/>
                <a:sym typeface="Grand Cru S Bold"/>
              </a:rPr>
              <a:t>Core Concepts</a:t>
            </a:r>
          </a:p>
        </p:txBody>
      </p:sp>
      <p:sp>
        <p:nvSpPr>
          <p:cNvPr id="11" name="TextBox 11"/>
          <p:cNvSpPr txBox="1"/>
          <p:nvPr/>
        </p:nvSpPr>
        <p:spPr>
          <a:xfrm>
            <a:off x="-2564013" y="1259283"/>
            <a:ext cx="21171743"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2. Docker Images, Dockerfiles, and Registries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2537110" y="2297787"/>
            <a:ext cx="12173191" cy="7714760"/>
          </a:xfrm>
          <a:custGeom>
            <a:avLst/>
            <a:gdLst/>
            <a:ahLst/>
            <a:cxnLst/>
            <a:rect l="l" t="t" r="r" b="b"/>
            <a:pathLst>
              <a:path w="12173191" h="7714760">
                <a:moveTo>
                  <a:pt x="0" y="0"/>
                </a:moveTo>
                <a:lnTo>
                  <a:pt x="12173190" y="0"/>
                </a:lnTo>
                <a:lnTo>
                  <a:pt x="12173190" y="7714760"/>
                </a:lnTo>
                <a:lnTo>
                  <a:pt x="0" y="7714760"/>
                </a:lnTo>
                <a:lnTo>
                  <a:pt x="0" y="0"/>
                </a:lnTo>
                <a:close/>
              </a:path>
            </a:pathLst>
          </a:custGeom>
          <a:blipFill>
            <a:blip r:embed="rId2"/>
            <a:stretch>
              <a:fillRect/>
            </a:stretch>
          </a:blipFill>
        </p:spPr>
      </p:sp>
      <p:sp>
        <p:nvSpPr>
          <p:cNvPr id="10" name="TextBox 10"/>
          <p:cNvSpPr txBox="1"/>
          <p:nvPr/>
        </p:nvSpPr>
        <p:spPr>
          <a:xfrm>
            <a:off x="379968" y="71393"/>
            <a:ext cx="16487474" cy="1187891"/>
          </a:xfrm>
          <a:prstGeom prst="rect">
            <a:avLst/>
          </a:prstGeom>
        </p:spPr>
        <p:txBody>
          <a:bodyPr lIns="0" tIns="0" rIns="0" bIns="0" rtlCol="0" anchor="t">
            <a:spAutoFit/>
          </a:bodyPr>
          <a:lstStyle/>
          <a:p>
            <a:pPr algn="ctr">
              <a:lnSpc>
                <a:spcPts val="9337"/>
              </a:lnSpc>
            </a:pPr>
            <a:r>
              <a:rPr lang="en-US" sz="7846" b="1">
                <a:solidFill>
                  <a:srgbClr val="261310"/>
                </a:solidFill>
                <a:latin typeface="Grand Cru S Bold"/>
                <a:ea typeface="Grand Cru S Bold"/>
                <a:cs typeface="Grand Cru S Bold"/>
                <a:sym typeface="Grand Cru S Bold"/>
              </a:rPr>
              <a:t>Core Concepts</a:t>
            </a:r>
          </a:p>
        </p:txBody>
      </p:sp>
      <p:sp>
        <p:nvSpPr>
          <p:cNvPr id="11" name="TextBox 11"/>
          <p:cNvSpPr txBox="1"/>
          <p:nvPr/>
        </p:nvSpPr>
        <p:spPr>
          <a:xfrm>
            <a:off x="-2564013" y="1259283"/>
            <a:ext cx="13232304"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3. Docker Compose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028700" y="1278460"/>
            <a:ext cx="15508377" cy="8542047"/>
          </a:xfrm>
          <a:custGeom>
            <a:avLst/>
            <a:gdLst/>
            <a:ahLst/>
            <a:cxnLst/>
            <a:rect l="l" t="t" r="r" b="b"/>
            <a:pathLst>
              <a:path w="15508377" h="8542047">
                <a:moveTo>
                  <a:pt x="0" y="0"/>
                </a:moveTo>
                <a:lnTo>
                  <a:pt x="15508377" y="0"/>
                </a:lnTo>
                <a:lnTo>
                  <a:pt x="15508377" y="8542048"/>
                </a:lnTo>
                <a:lnTo>
                  <a:pt x="0" y="8542048"/>
                </a:lnTo>
                <a:lnTo>
                  <a:pt x="0" y="0"/>
                </a:lnTo>
                <a:close/>
              </a:path>
            </a:pathLst>
          </a:custGeom>
          <a:blipFill>
            <a:blip r:embed="rId2"/>
            <a:stretch>
              <a:fillRect/>
            </a:stretch>
          </a:blipFill>
        </p:spPr>
      </p:sp>
      <p:sp>
        <p:nvSpPr>
          <p:cNvPr id="10" name="TextBox 10"/>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How Docker Works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graphicFrame>
        <p:nvGraphicFramePr>
          <p:cNvPr id="9" name="Table 9"/>
          <p:cNvGraphicFramePr>
            <a:graphicFrameLocks noGrp="1"/>
          </p:cNvGraphicFramePr>
          <p:nvPr/>
        </p:nvGraphicFramePr>
        <p:xfrm>
          <a:off x="13873241" y="2648994"/>
          <a:ext cx="3885050" cy="2876550"/>
        </p:xfrm>
        <a:graphic>
          <a:graphicData uri="http://schemas.openxmlformats.org/drawingml/2006/table">
            <a:tbl>
              <a:tblPr/>
              <a:tblGrid>
                <a:gridCol w="2053784">
                  <a:extLst>
                    <a:ext uri="{9D8B030D-6E8A-4147-A177-3AD203B41FA5}">
                      <a16:colId xmlns:a16="http://schemas.microsoft.com/office/drawing/2014/main" val="20000"/>
                    </a:ext>
                  </a:extLst>
                </a:gridCol>
              </a:tblGrid>
              <a:tr h="2876550">
                <a:tc>
                  <a:txBody>
                    <a:bodyPr/>
                    <a:lstStyle/>
                    <a:p>
                      <a:pPr algn="ctr">
                        <a:lnSpc>
                          <a:spcPts val="4298"/>
                        </a:lnSpc>
                        <a:defRPr/>
                      </a:pPr>
                      <a:r>
                        <a:rPr lang="en-US" sz="3070">
                          <a:solidFill>
                            <a:srgbClr val="000000"/>
                          </a:solidFill>
                          <a:latin typeface="29LT Adir"/>
                          <a:ea typeface="29LT Adir"/>
                          <a:cs typeface="29LT Adir"/>
                          <a:sym typeface="29LT Adir"/>
                        </a:rPr>
                        <a:t>FROM python:3.8-slim  </a:t>
                      </a:r>
                      <a:endParaRPr lang="en-US" sz="1100"/>
                    </a:p>
                    <a:p>
                      <a:pPr algn="ctr">
                        <a:lnSpc>
                          <a:spcPts val="4298"/>
                        </a:lnSpc>
                      </a:pPr>
                      <a:r>
                        <a:rPr lang="en-US" sz="3070">
                          <a:solidFill>
                            <a:srgbClr val="000000"/>
                          </a:solidFill>
                          <a:latin typeface="29LT Adir"/>
                          <a:ea typeface="29LT Adir"/>
                          <a:cs typeface="29LT Adir"/>
                          <a:sym typeface="29LT Adir"/>
                        </a:rPr>
                        <a:t>COPY app.py /app.py  </a:t>
                      </a:r>
                    </a:p>
                    <a:p>
                      <a:pPr algn="ctr">
                        <a:lnSpc>
                          <a:spcPts val="4298"/>
                        </a:lnSpc>
                      </a:pPr>
                      <a:r>
                        <a:rPr lang="en-US" sz="3070">
                          <a:solidFill>
                            <a:srgbClr val="000000"/>
                          </a:solidFill>
                          <a:latin typeface="29LT Adir"/>
                          <a:ea typeface="29LT Adir"/>
                          <a:cs typeface="29LT Adir"/>
                          <a:sym typeface="29LT Adir"/>
                        </a:rPr>
                        <a:t>CMD ["python", "app.py"]  </a:t>
                      </a:r>
                    </a:p>
                    <a:p>
                      <a:pPr algn="ctr">
                        <a:lnSpc>
                          <a:spcPts val="2478"/>
                        </a:lnSpc>
                      </a:pPr>
                      <a:endParaRPr lang="en-US" sz="3070">
                        <a:solidFill>
                          <a:srgbClr val="000000"/>
                        </a:solidFill>
                        <a:latin typeface="29LT Adir"/>
                        <a:ea typeface="29LT Adir"/>
                        <a:cs typeface="29LT Adir"/>
                        <a:sym typeface="29LT Adir"/>
                      </a:endParaRPr>
                    </a:p>
                    <a:p>
                      <a:pPr algn="ctr">
                        <a:lnSpc>
                          <a:spcPts val="2478"/>
                        </a:lnSpc>
                      </a:pPr>
                      <a:endParaRPr lang="en-US" sz="3070">
                        <a:solidFill>
                          <a:srgbClr val="000000"/>
                        </a:solidFill>
                        <a:latin typeface="29LT Adir"/>
                        <a:ea typeface="29LT Adir"/>
                        <a:cs typeface="29LT Adir"/>
                        <a:sym typeface="29LT Adir"/>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0" name="TextBox 10"/>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How Docker Works ?</a:t>
            </a:r>
          </a:p>
        </p:txBody>
      </p:sp>
      <p:sp>
        <p:nvSpPr>
          <p:cNvPr id="11" name="TextBox 11"/>
          <p:cNvSpPr txBox="1"/>
          <p:nvPr/>
        </p:nvSpPr>
        <p:spPr>
          <a:xfrm>
            <a:off x="-2564013" y="1259283"/>
            <a:ext cx="14502614"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1. Building Containers:</a:t>
            </a:r>
          </a:p>
        </p:txBody>
      </p:sp>
      <p:sp>
        <p:nvSpPr>
          <p:cNvPr id="12" name="TextBox 12"/>
          <p:cNvSpPr txBox="1"/>
          <p:nvPr/>
        </p:nvSpPr>
        <p:spPr>
          <a:xfrm>
            <a:off x="181942" y="2506119"/>
            <a:ext cx="16685500" cy="2388539"/>
          </a:xfrm>
          <a:prstGeom prst="rect">
            <a:avLst/>
          </a:prstGeom>
        </p:spPr>
        <p:txBody>
          <a:bodyPr lIns="0" tIns="0" rIns="0" bIns="0" rtlCol="0" anchor="t">
            <a:spAutoFit/>
          </a:bodyPr>
          <a:lstStyle/>
          <a:p>
            <a:pPr marL="889882" lvl="1" indent="-444941" algn="just">
              <a:lnSpc>
                <a:spcPts val="6388"/>
              </a:lnSpc>
              <a:buFont typeface="Arial"/>
              <a:buChar char="•"/>
            </a:pPr>
            <a:r>
              <a:rPr lang="en-US" sz="4121">
                <a:solidFill>
                  <a:srgbClr val="261310"/>
                </a:solidFill>
                <a:latin typeface="Questrial"/>
                <a:ea typeface="Questrial"/>
                <a:cs typeface="Questrial"/>
                <a:sym typeface="Questrial"/>
              </a:rPr>
              <a:t>A Docker container is created from a Docker image.</a:t>
            </a:r>
          </a:p>
          <a:p>
            <a:pPr marL="889882" lvl="1" indent="-444941" algn="just">
              <a:lnSpc>
                <a:spcPts val="6388"/>
              </a:lnSpc>
              <a:buFont typeface="Arial"/>
              <a:buChar char="•"/>
            </a:pPr>
            <a:r>
              <a:rPr lang="en-US" sz="4121">
                <a:solidFill>
                  <a:srgbClr val="261310"/>
                </a:solidFill>
                <a:latin typeface="Questrial"/>
                <a:ea typeface="Questrial"/>
                <a:cs typeface="Questrial"/>
                <a:sym typeface="Questrial"/>
              </a:rPr>
              <a:t>Use a Dockerfile to define the build process.</a:t>
            </a:r>
          </a:p>
          <a:p>
            <a:pPr algn="just">
              <a:lnSpc>
                <a:spcPts val="6388"/>
              </a:lnSpc>
            </a:pPr>
            <a:endParaRPr lang="en-US" sz="4121">
              <a:solidFill>
                <a:srgbClr val="261310"/>
              </a:solidFill>
              <a:latin typeface="Questrial"/>
              <a:ea typeface="Questrial"/>
              <a:cs typeface="Questrial"/>
              <a:sym typeface="Questrial"/>
            </a:endParaRPr>
          </a:p>
        </p:txBody>
      </p:sp>
      <p:sp>
        <p:nvSpPr>
          <p:cNvPr id="13" name="TextBox 13"/>
          <p:cNvSpPr txBox="1"/>
          <p:nvPr/>
        </p:nvSpPr>
        <p:spPr>
          <a:xfrm>
            <a:off x="573800" y="5848124"/>
            <a:ext cx="16685500" cy="1622094"/>
          </a:xfrm>
          <a:prstGeom prst="rect">
            <a:avLst/>
          </a:prstGeom>
        </p:spPr>
        <p:txBody>
          <a:bodyPr lIns="0" tIns="0" rIns="0" bIns="0" rtlCol="0" anchor="t">
            <a:spAutoFit/>
          </a:bodyPr>
          <a:lstStyle/>
          <a:p>
            <a:pPr algn="just">
              <a:lnSpc>
                <a:spcPts val="6543"/>
              </a:lnSpc>
            </a:pPr>
            <a:r>
              <a:rPr lang="en-US" sz="4221">
                <a:solidFill>
                  <a:srgbClr val="261310"/>
                </a:solidFill>
                <a:latin typeface="Questrial"/>
                <a:ea typeface="Questrial"/>
                <a:cs typeface="Questrial"/>
                <a:sym typeface="Questrial"/>
              </a:rPr>
              <a:t>Build the image using the command:</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docker build -t myapp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graphicFrame>
        <p:nvGraphicFramePr>
          <p:cNvPr id="9" name="Table 9"/>
          <p:cNvGraphicFramePr>
            <a:graphicFrameLocks noGrp="1"/>
          </p:cNvGraphicFramePr>
          <p:nvPr/>
        </p:nvGraphicFramePr>
        <p:xfrm>
          <a:off x="13912938" y="2629842"/>
          <a:ext cx="3885050" cy="2019300"/>
        </p:xfrm>
        <a:graphic>
          <a:graphicData uri="http://schemas.openxmlformats.org/drawingml/2006/table">
            <a:tbl>
              <a:tblPr/>
              <a:tblGrid>
                <a:gridCol w="2053784">
                  <a:extLst>
                    <a:ext uri="{9D8B030D-6E8A-4147-A177-3AD203B41FA5}">
                      <a16:colId xmlns:a16="http://schemas.microsoft.com/office/drawing/2014/main" val="20000"/>
                    </a:ext>
                  </a:extLst>
                </a:gridCol>
              </a:tblGrid>
              <a:tr h="2019300">
                <a:tc>
                  <a:txBody>
                    <a:bodyPr/>
                    <a:lstStyle/>
                    <a:p>
                      <a:pPr algn="ctr">
                        <a:lnSpc>
                          <a:spcPts val="4298"/>
                        </a:lnSpc>
                        <a:defRPr/>
                      </a:pPr>
                      <a:r>
                        <a:rPr lang="en-US" sz="3070">
                          <a:solidFill>
                            <a:srgbClr val="000000"/>
                          </a:solidFill>
                          <a:latin typeface="29LT Adir"/>
                          <a:ea typeface="29LT Adir"/>
                          <a:cs typeface="29LT Adir"/>
                          <a:sym typeface="29LT Adir"/>
                        </a:rPr>
                        <a:t>docker push username/myapp  </a:t>
                      </a:r>
                      <a:endParaRPr lang="en-US" sz="1100"/>
                    </a:p>
                    <a:p>
                      <a:pPr algn="ctr">
                        <a:lnSpc>
                          <a:spcPts val="2478"/>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0" name="TextBox 10"/>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How Docker Works ?</a:t>
            </a:r>
          </a:p>
        </p:txBody>
      </p:sp>
      <p:sp>
        <p:nvSpPr>
          <p:cNvPr id="11" name="TextBox 11"/>
          <p:cNvSpPr txBox="1"/>
          <p:nvPr/>
        </p:nvSpPr>
        <p:spPr>
          <a:xfrm>
            <a:off x="-2722802" y="1584315"/>
            <a:ext cx="14740797"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2. Shipping Containers:</a:t>
            </a:r>
          </a:p>
        </p:txBody>
      </p:sp>
      <p:sp>
        <p:nvSpPr>
          <p:cNvPr id="12" name="TextBox 12"/>
          <p:cNvSpPr txBox="1"/>
          <p:nvPr/>
        </p:nvSpPr>
        <p:spPr>
          <a:xfrm>
            <a:off x="573800" y="2778597"/>
            <a:ext cx="12517295" cy="1578914"/>
          </a:xfrm>
          <a:prstGeom prst="rect">
            <a:avLst/>
          </a:prstGeom>
        </p:spPr>
        <p:txBody>
          <a:bodyPr lIns="0" tIns="0" rIns="0" bIns="0" rtlCol="0" anchor="t">
            <a:spAutoFit/>
          </a:bodyPr>
          <a:lstStyle/>
          <a:p>
            <a:pPr algn="just">
              <a:lnSpc>
                <a:spcPts val="6388"/>
              </a:lnSpc>
            </a:pPr>
            <a:r>
              <a:rPr lang="en-US" sz="4121">
                <a:solidFill>
                  <a:srgbClr val="261310"/>
                </a:solidFill>
                <a:latin typeface="Questrial"/>
                <a:ea typeface="Questrial"/>
                <a:cs typeface="Questrial"/>
                <a:sym typeface="Questrial"/>
              </a:rPr>
              <a:t>Once built, the image can be pushed to a registry (e.g., Docker Hub).</a:t>
            </a:r>
          </a:p>
        </p:txBody>
      </p:sp>
      <p:sp>
        <p:nvSpPr>
          <p:cNvPr id="13" name="TextBox 13"/>
          <p:cNvSpPr txBox="1"/>
          <p:nvPr/>
        </p:nvSpPr>
        <p:spPr>
          <a:xfrm>
            <a:off x="573800" y="5852937"/>
            <a:ext cx="12517295" cy="1578914"/>
          </a:xfrm>
          <a:prstGeom prst="rect">
            <a:avLst/>
          </a:prstGeom>
        </p:spPr>
        <p:txBody>
          <a:bodyPr lIns="0" tIns="0" rIns="0" bIns="0" rtlCol="0" anchor="t">
            <a:spAutoFit/>
          </a:bodyPr>
          <a:lstStyle/>
          <a:p>
            <a:pPr algn="just">
              <a:lnSpc>
                <a:spcPts val="6388"/>
              </a:lnSpc>
            </a:pPr>
            <a:r>
              <a:rPr lang="en-US" sz="4121">
                <a:solidFill>
                  <a:srgbClr val="261310"/>
                </a:solidFill>
                <a:latin typeface="Questrial"/>
                <a:ea typeface="Questrial"/>
                <a:cs typeface="Questrial"/>
                <a:sym typeface="Questrial"/>
              </a:rPr>
              <a:t>Once built, the image can be pulled from a registry (e.g., Docker Hub).</a:t>
            </a:r>
          </a:p>
        </p:txBody>
      </p:sp>
      <p:graphicFrame>
        <p:nvGraphicFramePr>
          <p:cNvPr id="14" name="Table 14"/>
          <p:cNvGraphicFramePr>
            <a:graphicFrameLocks noGrp="1"/>
          </p:cNvGraphicFramePr>
          <p:nvPr/>
        </p:nvGraphicFramePr>
        <p:xfrm>
          <a:off x="13912938" y="5995812"/>
          <a:ext cx="3885050" cy="2019300"/>
        </p:xfrm>
        <a:graphic>
          <a:graphicData uri="http://schemas.openxmlformats.org/drawingml/2006/table">
            <a:tbl>
              <a:tblPr/>
              <a:tblGrid>
                <a:gridCol w="2053784">
                  <a:extLst>
                    <a:ext uri="{9D8B030D-6E8A-4147-A177-3AD203B41FA5}">
                      <a16:colId xmlns:a16="http://schemas.microsoft.com/office/drawing/2014/main" val="20000"/>
                    </a:ext>
                  </a:extLst>
                </a:gridCol>
              </a:tblGrid>
              <a:tr h="2019300">
                <a:tc>
                  <a:txBody>
                    <a:bodyPr/>
                    <a:lstStyle/>
                    <a:p>
                      <a:pPr algn="ctr">
                        <a:lnSpc>
                          <a:spcPts val="4298"/>
                        </a:lnSpc>
                        <a:defRPr/>
                      </a:pPr>
                      <a:r>
                        <a:rPr lang="en-US" sz="3070">
                          <a:solidFill>
                            <a:srgbClr val="000000"/>
                          </a:solidFill>
                          <a:latin typeface="29LT Adir"/>
                          <a:ea typeface="29LT Adir"/>
                          <a:cs typeface="29LT Adir"/>
                          <a:sym typeface="29LT Adir"/>
                        </a:rPr>
                        <a:t>docker pull username/myapp  </a:t>
                      </a:r>
                      <a:endParaRPr lang="en-US" sz="1100"/>
                    </a:p>
                    <a:p>
                      <a:pPr algn="ctr">
                        <a:lnSpc>
                          <a:spcPts val="2478"/>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graphicFrame>
        <p:nvGraphicFramePr>
          <p:cNvPr id="9" name="Table 9"/>
          <p:cNvGraphicFramePr>
            <a:graphicFrameLocks noGrp="1"/>
          </p:cNvGraphicFramePr>
          <p:nvPr/>
        </p:nvGraphicFramePr>
        <p:xfrm>
          <a:off x="13912938" y="2629842"/>
          <a:ext cx="3885050" cy="2019300"/>
        </p:xfrm>
        <a:graphic>
          <a:graphicData uri="http://schemas.openxmlformats.org/drawingml/2006/table">
            <a:tbl>
              <a:tblPr/>
              <a:tblGrid>
                <a:gridCol w="2053784">
                  <a:extLst>
                    <a:ext uri="{9D8B030D-6E8A-4147-A177-3AD203B41FA5}">
                      <a16:colId xmlns:a16="http://schemas.microsoft.com/office/drawing/2014/main" val="20000"/>
                    </a:ext>
                  </a:extLst>
                </a:gridCol>
              </a:tblGrid>
              <a:tr h="2019300">
                <a:tc>
                  <a:txBody>
                    <a:bodyPr/>
                    <a:lstStyle/>
                    <a:p>
                      <a:pPr algn="ctr">
                        <a:lnSpc>
                          <a:spcPts val="4298"/>
                        </a:lnSpc>
                        <a:defRPr/>
                      </a:pPr>
                      <a:r>
                        <a:rPr lang="en-US" sz="3070">
                          <a:solidFill>
                            <a:srgbClr val="000000"/>
                          </a:solidFill>
                          <a:latin typeface="29LT Adir"/>
                          <a:ea typeface="29LT Adir"/>
                          <a:cs typeface="29LT Adir"/>
                          <a:sym typeface="29LT Adir"/>
                        </a:rPr>
                        <a:t>docker run -d -p 8080:80 myapp  </a:t>
                      </a:r>
                      <a:endParaRPr lang="en-US" sz="1100"/>
                    </a:p>
                    <a:p>
                      <a:pPr algn="ctr">
                        <a:lnSpc>
                          <a:spcPts val="2478"/>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0" name="TextBox 10"/>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How Docker Works ?</a:t>
            </a:r>
          </a:p>
        </p:txBody>
      </p:sp>
      <p:sp>
        <p:nvSpPr>
          <p:cNvPr id="11" name="TextBox 11"/>
          <p:cNvSpPr txBox="1"/>
          <p:nvPr/>
        </p:nvSpPr>
        <p:spPr>
          <a:xfrm>
            <a:off x="-2722802" y="1584315"/>
            <a:ext cx="14740797"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3. Running Containers:</a:t>
            </a:r>
          </a:p>
        </p:txBody>
      </p:sp>
      <p:sp>
        <p:nvSpPr>
          <p:cNvPr id="12" name="TextBox 12"/>
          <p:cNvSpPr txBox="1"/>
          <p:nvPr/>
        </p:nvSpPr>
        <p:spPr>
          <a:xfrm>
            <a:off x="573800" y="2870203"/>
            <a:ext cx="12517295" cy="769289"/>
          </a:xfrm>
          <a:prstGeom prst="rect">
            <a:avLst/>
          </a:prstGeom>
        </p:spPr>
        <p:txBody>
          <a:bodyPr lIns="0" tIns="0" rIns="0" bIns="0" rtlCol="0" anchor="t">
            <a:spAutoFit/>
          </a:bodyPr>
          <a:lstStyle/>
          <a:p>
            <a:pPr algn="just">
              <a:lnSpc>
                <a:spcPts val="6388"/>
              </a:lnSpc>
            </a:pPr>
            <a:r>
              <a:rPr lang="en-US" sz="4121">
                <a:solidFill>
                  <a:srgbClr val="261310"/>
                </a:solidFill>
                <a:latin typeface="Questrial"/>
                <a:ea typeface="Questrial"/>
                <a:cs typeface="Questrial"/>
                <a:sym typeface="Questrial"/>
              </a:rPr>
              <a:t>Containers are created and run from images.</a:t>
            </a:r>
          </a:p>
        </p:txBody>
      </p:sp>
      <p:sp>
        <p:nvSpPr>
          <p:cNvPr id="13" name="TextBox 13"/>
          <p:cNvSpPr txBox="1"/>
          <p:nvPr/>
        </p:nvSpPr>
        <p:spPr>
          <a:xfrm>
            <a:off x="573800" y="5583391"/>
            <a:ext cx="12517295" cy="3198164"/>
          </a:xfrm>
          <a:prstGeom prst="rect">
            <a:avLst/>
          </a:prstGeom>
        </p:spPr>
        <p:txBody>
          <a:bodyPr lIns="0" tIns="0" rIns="0" bIns="0" rtlCol="0" anchor="t">
            <a:spAutoFit/>
          </a:bodyPr>
          <a:lstStyle/>
          <a:p>
            <a:pPr marL="889882" lvl="1" indent="-444941" algn="just">
              <a:lnSpc>
                <a:spcPts val="6388"/>
              </a:lnSpc>
              <a:buFont typeface="Arial"/>
              <a:buChar char="•"/>
            </a:pPr>
            <a:r>
              <a:rPr lang="en-US" sz="4121">
                <a:solidFill>
                  <a:srgbClr val="261310"/>
                </a:solidFill>
                <a:latin typeface="Questrial"/>
                <a:ea typeface="Questrial"/>
                <a:cs typeface="Questrial"/>
                <a:sym typeface="Questrial"/>
              </a:rPr>
              <a:t>-d: Run in detached mode.</a:t>
            </a:r>
          </a:p>
          <a:p>
            <a:pPr marL="889882" lvl="1" indent="-444941" algn="just">
              <a:lnSpc>
                <a:spcPts val="6388"/>
              </a:lnSpc>
              <a:buFont typeface="Arial"/>
              <a:buChar char="•"/>
            </a:pPr>
            <a:r>
              <a:rPr lang="en-US" sz="4121">
                <a:solidFill>
                  <a:srgbClr val="261310"/>
                </a:solidFill>
                <a:latin typeface="Questrial"/>
                <a:ea typeface="Questrial"/>
                <a:cs typeface="Questrial"/>
                <a:sym typeface="Questrial"/>
              </a:rPr>
              <a:t>-p 8080:80: Map container port 80 to host port 8080.</a:t>
            </a:r>
          </a:p>
          <a:p>
            <a:pPr algn="just">
              <a:lnSpc>
                <a:spcPts val="6388"/>
              </a:lnSpc>
            </a:pPr>
            <a:endParaRPr lang="en-US" sz="4121">
              <a:solidFill>
                <a:srgbClr val="261310"/>
              </a:solidFill>
              <a:latin typeface="Questrial"/>
              <a:ea typeface="Questrial"/>
              <a:cs typeface="Questrial"/>
              <a:sym typeface="Quest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379968" y="429929"/>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Architecture</a:t>
            </a:r>
          </a:p>
        </p:txBody>
      </p:sp>
      <p:sp>
        <p:nvSpPr>
          <p:cNvPr id="10" name="TextBox 10"/>
          <p:cNvSpPr txBox="1"/>
          <p:nvPr/>
        </p:nvSpPr>
        <p:spPr>
          <a:xfrm>
            <a:off x="463824" y="2258635"/>
            <a:ext cx="17360352" cy="4662475"/>
          </a:xfrm>
          <a:prstGeom prst="rect">
            <a:avLst/>
          </a:prstGeom>
        </p:spPr>
        <p:txBody>
          <a:bodyPr lIns="0" tIns="0" rIns="0" bIns="0" rtlCol="0" anchor="t">
            <a:spAutoFit/>
          </a:bodyPr>
          <a:lstStyle/>
          <a:p>
            <a:pPr algn="just">
              <a:lnSpc>
                <a:spcPts val="7473"/>
              </a:lnSpc>
            </a:pPr>
            <a:r>
              <a:rPr lang="en-US" sz="4821">
                <a:solidFill>
                  <a:srgbClr val="261310"/>
                </a:solidFill>
                <a:latin typeface="Questrial"/>
                <a:ea typeface="Questrial"/>
                <a:cs typeface="Questrial"/>
                <a:sym typeface="Questrial"/>
              </a:rPr>
              <a:t>Docker uses a client-server architecture. The docker client talks to the Docker daemon, which used to building, running, and distributing the Docker containers. The Docker client and daemon communicate using a REST API, over UNIX sockets, or a network interface.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16328" y="330918"/>
            <a:ext cx="17796495" cy="9741846"/>
            <a:chOff x="0" y="0"/>
            <a:chExt cx="23728661" cy="12989128"/>
          </a:xfrm>
        </p:grpSpPr>
        <p:grpSp>
          <p:nvGrpSpPr>
            <p:cNvPr id="3" name="Group 3"/>
            <p:cNvGrpSpPr/>
            <p:nvPr/>
          </p:nvGrpSpPr>
          <p:grpSpPr>
            <a:xfrm>
              <a:off x="0" y="0"/>
              <a:ext cx="23728661" cy="12989128"/>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4128" y="190206"/>
              <a:ext cx="23350626" cy="12595015"/>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028700" y="6090994"/>
            <a:ext cx="860982" cy="860982"/>
          </a:xfrm>
          <a:custGeom>
            <a:avLst/>
            <a:gdLst/>
            <a:ahLst/>
            <a:cxnLst/>
            <a:rect l="l" t="t" r="r" b="b"/>
            <a:pathLst>
              <a:path w="860982" h="860982">
                <a:moveTo>
                  <a:pt x="0" y="0"/>
                </a:moveTo>
                <a:lnTo>
                  <a:pt x="860982" y="0"/>
                </a:lnTo>
                <a:lnTo>
                  <a:pt x="860982" y="860983"/>
                </a:lnTo>
                <a:lnTo>
                  <a:pt x="0" y="860983"/>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0" name="Freeform 10"/>
          <p:cNvSpPr/>
          <p:nvPr/>
        </p:nvSpPr>
        <p:spPr>
          <a:xfrm>
            <a:off x="941790" y="7294002"/>
            <a:ext cx="1034803" cy="1077919"/>
          </a:xfrm>
          <a:custGeom>
            <a:avLst/>
            <a:gdLst/>
            <a:ahLst/>
            <a:cxnLst/>
            <a:rect l="l" t="t" r="r" b="b"/>
            <a:pathLst>
              <a:path w="1034803" h="1077919">
                <a:moveTo>
                  <a:pt x="0" y="0"/>
                </a:moveTo>
                <a:lnTo>
                  <a:pt x="1034803" y="0"/>
                </a:lnTo>
                <a:lnTo>
                  <a:pt x="1034803" y="1077920"/>
                </a:lnTo>
                <a:lnTo>
                  <a:pt x="0" y="107792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Freeform 11"/>
          <p:cNvSpPr/>
          <p:nvPr/>
        </p:nvSpPr>
        <p:spPr>
          <a:xfrm>
            <a:off x="941790" y="8714822"/>
            <a:ext cx="885804" cy="981500"/>
          </a:xfrm>
          <a:custGeom>
            <a:avLst/>
            <a:gdLst/>
            <a:ahLst/>
            <a:cxnLst/>
            <a:rect l="l" t="t" r="r" b="b"/>
            <a:pathLst>
              <a:path w="885804" h="981500">
                <a:moveTo>
                  <a:pt x="0" y="0"/>
                </a:moveTo>
                <a:lnTo>
                  <a:pt x="885804" y="0"/>
                </a:lnTo>
                <a:lnTo>
                  <a:pt x="885804" y="981500"/>
                </a:lnTo>
                <a:lnTo>
                  <a:pt x="0" y="981500"/>
                </a:lnTo>
                <a:lnTo>
                  <a:pt x="0" y="0"/>
                </a:lnTo>
                <a:close/>
              </a:path>
            </a:pathLst>
          </a:custGeom>
          <a:blipFill>
            <a:blip r:embed="rId6"/>
            <a:stretch>
              <a:fillRect/>
            </a:stretch>
          </a:blipFill>
        </p:spPr>
      </p:sp>
      <p:sp>
        <p:nvSpPr>
          <p:cNvPr id="12" name="TextBox 12"/>
          <p:cNvSpPr txBox="1"/>
          <p:nvPr/>
        </p:nvSpPr>
        <p:spPr>
          <a:xfrm>
            <a:off x="3719498" y="740121"/>
            <a:ext cx="10849005" cy="1063050"/>
          </a:xfrm>
          <a:prstGeom prst="rect">
            <a:avLst/>
          </a:prstGeom>
        </p:spPr>
        <p:txBody>
          <a:bodyPr lIns="0" tIns="0" rIns="0" bIns="0" rtlCol="0" anchor="t">
            <a:spAutoFit/>
          </a:bodyPr>
          <a:lstStyle/>
          <a:p>
            <a:pPr algn="ctr">
              <a:lnSpc>
                <a:spcPts val="8385"/>
              </a:lnSpc>
            </a:pPr>
            <a:r>
              <a:rPr lang="en-US" sz="7047" b="1">
                <a:solidFill>
                  <a:srgbClr val="261310"/>
                </a:solidFill>
                <a:latin typeface="Grand Cru S Bold"/>
                <a:ea typeface="Grand Cru S Bold"/>
                <a:cs typeface="Grand Cru S Bold"/>
                <a:sym typeface="Grand Cru S Bold"/>
              </a:rPr>
              <a:t>WHO AM I ?</a:t>
            </a:r>
          </a:p>
        </p:txBody>
      </p:sp>
      <p:sp>
        <p:nvSpPr>
          <p:cNvPr id="13" name="TextBox 13"/>
          <p:cNvSpPr txBox="1"/>
          <p:nvPr/>
        </p:nvSpPr>
        <p:spPr>
          <a:xfrm>
            <a:off x="573800" y="1669821"/>
            <a:ext cx="16685500" cy="4421174"/>
          </a:xfrm>
          <a:prstGeom prst="rect">
            <a:avLst/>
          </a:prstGeom>
        </p:spPr>
        <p:txBody>
          <a:bodyPr lIns="0" tIns="0" rIns="0" bIns="0" rtlCol="0" anchor="t">
            <a:spAutoFit/>
          </a:bodyPr>
          <a:lstStyle/>
          <a:p>
            <a:pPr algn="ctr">
              <a:lnSpc>
                <a:spcPts val="5923"/>
              </a:lnSpc>
            </a:pPr>
            <a:endParaRPr/>
          </a:p>
          <a:p>
            <a:pPr algn="just">
              <a:lnSpc>
                <a:spcPts val="5923"/>
              </a:lnSpc>
            </a:pPr>
            <a:r>
              <a:rPr lang="en-US" sz="3821">
                <a:solidFill>
                  <a:srgbClr val="261310"/>
                </a:solidFill>
                <a:latin typeface="Questrial"/>
                <a:ea typeface="Questrial"/>
                <a:cs typeface="Questrial"/>
                <a:sym typeface="Questrial"/>
              </a:rPr>
              <a:t>Aymen Boubetana</a:t>
            </a:r>
          </a:p>
          <a:p>
            <a:pPr algn="just">
              <a:lnSpc>
                <a:spcPts val="5923"/>
              </a:lnSpc>
            </a:pPr>
            <a:r>
              <a:rPr lang="en-US" sz="3821">
                <a:solidFill>
                  <a:srgbClr val="261310"/>
                </a:solidFill>
                <a:latin typeface="Questrial"/>
                <a:ea typeface="Questrial"/>
                <a:cs typeface="Questrial"/>
                <a:sym typeface="Questrial"/>
              </a:rPr>
              <a:t>A second-year student in Information Systems Engineering and Big Data, I am passionate about data engineering and data analytics. I also have experience in web development.</a:t>
            </a:r>
          </a:p>
          <a:p>
            <a:pPr algn="just">
              <a:lnSpc>
                <a:spcPts val="5923"/>
              </a:lnSpc>
            </a:pPr>
            <a:endParaRPr lang="en-US" sz="3821">
              <a:solidFill>
                <a:srgbClr val="261310"/>
              </a:solidFill>
              <a:latin typeface="Questrial"/>
              <a:ea typeface="Questrial"/>
              <a:cs typeface="Questrial"/>
              <a:sym typeface="Questrial"/>
            </a:endParaRPr>
          </a:p>
        </p:txBody>
      </p:sp>
      <p:sp>
        <p:nvSpPr>
          <p:cNvPr id="14" name="TextBox 14"/>
          <p:cNvSpPr txBox="1"/>
          <p:nvPr/>
        </p:nvSpPr>
        <p:spPr>
          <a:xfrm>
            <a:off x="2671362" y="6101599"/>
            <a:ext cx="16685500" cy="706424"/>
          </a:xfrm>
          <a:prstGeom prst="rect">
            <a:avLst/>
          </a:prstGeom>
        </p:spPr>
        <p:txBody>
          <a:bodyPr lIns="0" tIns="0" rIns="0" bIns="0" rtlCol="0" anchor="t">
            <a:spAutoFit/>
          </a:bodyPr>
          <a:lstStyle/>
          <a:p>
            <a:pPr algn="just">
              <a:lnSpc>
                <a:spcPts val="5923"/>
              </a:lnSpc>
            </a:pPr>
            <a:r>
              <a:rPr lang="en-US" sz="3821">
                <a:solidFill>
                  <a:srgbClr val="261310"/>
                </a:solidFill>
                <a:latin typeface="Questrial"/>
                <a:ea typeface="Questrial"/>
                <a:cs typeface="Questrial"/>
                <a:sym typeface="Questrial"/>
              </a:rPr>
              <a:t> https://www.linkedin.com/in/boubetana-aymen/ </a:t>
            </a:r>
          </a:p>
        </p:txBody>
      </p:sp>
      <p:sp>
        <p:nvSpPr>
          <p:cNvPr id="15" name="TextBox 15"/>
          <p:cNvSpPr txBox="1"/>
          <p:nvPr/>
        </p:nvSpPr>
        <p:spPr>
          <a:xfrm>
            <a:off x="2671362" y="7413075"/>
            <a:ext cx="16685500" cy="706424"/>
          </a:xfrm>
          <a:prstGeom prst="rect">
            <a:avLst/>
          </a:prstGeom>
        </p:spPr>
        <p:txBody>
          <a:bodyPr lIns="0" tIns="0" rIns="0" bIns="0" rtlCol="0" anchor="t">
            <a:spAutoFit/>
          </a:bodyPr>
          <a:lstStyle/>
          <a:p>
            <a:pPr algn="just">
              <a:lnSpc>
                <a:spcPts val="5923"/>
              </a:lnSpc>
            </a:pPr>
            <a:r>
              <a:rPr lang="en-US" sz="3821">
                <a:solidFill>
                  <a:srgbClr val="261310"/>
                </a:solidFill>
                <a:latin typeface="Questrial"/>
                <a:ea typeface="Questrial"/>
                <a:cs typeface="Questrial"/>
                <a:sym typeface="Questrial"/>
              </a:rPr>
              <a:t>https://github.com/AymenBoubetana/</a:t>
            </a:r>
          </a:p>
        </p:txBody>
      </p:sp>
      <p:sp>
        <p:nvSpPr>
          <p:cNvPr id="16" name="TextBox 16"/>
          <p:cNvSpPr txBox="1"/>
          <p:nvPr/>
        </p:nvSpPr>
        <p:spPr>
          <a:xfrm>
            <a:off x="2671362" y="8729099"/>
            <a:ext cx="16685500" cy="706424"/>
          </a:xfrm>
          <a:prstGeom prst="rect">
            <a:avLst/>
          </a:prstGeom>
        </p:spPr>
        <p:txBody>
          <a:bodyPr lIns="0" tIns="0" rIns="0" bIns="0" rtlCol="0" anchor="t">
            <a:spAutoFit/>
          </a:bodyPr>
          <a:lstStyle/>
          <a:p>
            <a:pPr algn="just">
              <a:lnSpc>
                <a:spcPts val="5923"/>
              </a:lnSpc>
            </a:pPr>
            <a:r>
              <a:rPr lang="en-US" sz="3821">
                <a:solidFill>
                  <a:srgbClr val="261310"/>
                </a:solidFill>
                <a:latin typeface="Questrial"/>
                <a:ea typeface="Questrial"/>
                <a:cs typeface="Questrial"/>
                <a:sym typeface="Questrial"/>
              </a:rPr>
              <a:t>https://boubetana-aymen.netlify.app</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313030" y="1636996"/>
            <a:ext cx="14621349" cy="8553489"/>
          </a:xfrm>
          <a:custGeom>
            <a:avLst/>
            <a:gdLst/>
            <a:ahLst/>
            <a:cxnLst/>
            <a:rect l="l" t="t" r="r" b="b"/>
            <a:pathLst>
              <a:path w="14621349" h="8553489">
                <a:moveTo>
                  <a:pt x="0" y="0"/>
                </a:moveTo>
                <a:lnTo>
                  <a:pt x="14621350" y="0"/>
                </a:lnTo>
                <a:lnTo>
                  <a:pt x="14621350" y="8553490"/>
                </a:lnTo>
                <a:lnTo>
                  <a:pt x="0" y="8553490"/>
                </a:lnTo>
                <a:lnTo>
                  <a:pt x="0" y="0"/>
                </a:lnTo>
                <a:close/>
              </a:path>
            </a:pathLst>
          </a:custGeom>
          <a:blipFill>
            <a:blip r:embed="rId2"/>
            <a:stretch>
              <a:fillRect/>
            </a:stretch>
          </a:blipFill>
        </p:spPr>
      </p:sp>
      <p:sp>
        <p:nvSpPr>
          <p:cNvPr id="10" name="TextBox 10"/>
          <p:cNvSpPr txBox="1"/>
          <p:nvPr/>
        </p:nvSpPr>
        <p:spPr>
          <a:xfrm>
            <a:off x="379968" y="429929"/>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Architecture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Architecture</a:t>
            </a:r>
          </a:p>
        </p:txBody>
      </p:sp>
      <p:sp>
        <p:nvSpPr>
          <p:cNvPr id="10" name="TextBox 10"/>
          <p:cNvSpPr txBox="1"/>
          <p:nvPr/>
        </p:nvSpPr>
        <p:spPr>
          <a:xfrm>
            <a:off x="379968" y="1531316"/>
            <a:ext cx="17360352" cy="8755684"/>
          </a:xfrm>
          <a:prstGeom prst="rect">
            <a:avLst/>
          </a:prstGeom>
        </p:spPr>
        <p:txBody>
          <a:bodyPr lIns="0" tIns="0" rIns="0" bIns="0" rtlCol="0" anchor="t">
            <a:spAutoFit/>
          </a:bodyPr>
          <a:lstStyle/>
          <a:p>
            <a:pPr algn="just">
              <a:lnSpc>
                <a:spcPts val="6388"/>
              </a:lnSpc>
            </a:pPr>
            <a:r>
              <a:rPr lang="en-US" sz="4121">
                <a:solidFill>
                  <a:srgbClr val="261310"/>
                </a:solidFill>
                <a:latin typeface="Questrial"/>
                <a:ea typeface="Questrial"/>
                <a:cs typeface="Questrial"/>
                <a:sym typeface="Questrial"/>
              </a:rPr>
              <a:t>a) </a:t>
            </a:r>
            <a:r>
              <a:rPr lang="en-US" sz="4121">
                <a:solidFill>
                  <a:srgbClr val="1A3D6D"/>
                </a:solidFill>
                <a:latin typeface="Questrial"/>
                <a:ea typeface="Questrial"/>
                <a:cs typeface="Questrial"/>
                <a:sym typeface="Questrial"/>
              </a:rPr>
              <a:t>Docker Daemon:</a:t>
            </a:r>
            <a:r>
              <a:rPr lang="en-US" sz="4121">
                <a:solidFill>
                  <a:srgbClr val="261310"/>
                </a:solidFill>
                <a:latin typeface="Questrial"/>
                <a:ea typeface="Questrial"/>
                <a:cs typeface="Questrial"/>
                <a:sym typeface="Questrial"/>
              </a:rPr>
              <a:t> listens to Docker API requests and manages Docker objects such as images, containers, networks and volumes.</a:t>
            </a:r>
          </a:p>
          <a:p>
            <a:pPr algn="just">
              <a:lnSpc>
                <a:spcPts val="6078"/>
              </a:lnSpc>
            </a:pPr>
            <a:endParaRPr lang="en-US" sz="4121">
              <a:solidFill>
                <a:srgbClr val="261310"/>
              </a:solidFill>
              <a:latin typeface="Questrial"/>
              <a:ea typeface="Questrial"/>
              <a:cs typeface="Questrial"/>
              <a:sym typeface="Questrial"/>
            </a:endParaRPr>
          </a:p>
          <a:p>
            <a:pPr algn="just">
              <a:lnSpc>
                <a:spcPts val="6388"/>
              </a:lnSpc>
            </a:pPr>
            <a:r>
              <a:rPr lang="en-US" sz="4121">
                <a:solidFill>
                  <a:srgbClr val="261310"/>
                </a:solidFill>
                <a:latin typeface="Questrial"/>
                <a:ea typeface="Questrial"/>
                <a:cs typeface="Questrial"/>
                <a:sym typeface="Questrial"/>
              </a:rPr>
              <a:t>b) </a:t>
            </a:r>
            <a:r>
              <a:rPr lang="en-US" sz="4121">
                <a:solidFill>
                  <a:srgbClr val="1A3D6D"/>
                </a:solidFill>
                <a:latin typeface="Questrial"/>
                <a:ea typeface="Questrial"/>
                <a:cs typeface="Questrial"/>
                <a:sym typeface="Questrial"/>
              </a:rPr>
              <a:t>Docker Clients: </a:t>
            </a:r>
            <a:r>
              <a:rPr lang="en-US" sz="4121">
                <a:solidFill>
                  <a:srgbClr val="261310"/>
                </a:solidFill>
                <a:latin typeface="Questrial"/>
                <a:ea typeface="Questrial"/>
                <a:cs typeface="Questrial"/>
                <a:sym typeface="Questrial"/>
              </a:rPr>
              <a:t>With the help of Docker Clients, users can interact with Docker. Docker client provides a command-line interface (CLI) that allows users to run, and stop application commands to a Docker daemon.</a:t>
            </a:r>
          </a:p>
          <a:p>
            <a:pPr algn="just">
              <a:lnSpc>
                <a:spcPts val="6078"/>
              </a:lnSpc>
            </a:pPr>
            <a:endParaRPr lang="en-US" sz="4121">
              <a:solidFill>
                <a:srgbClr val="261310"/>
              </a:solidFill>
              <a:latin typeface="Questrial"/>
              <a:ea typeface="Questrial"/>
              <a:cs typeface="Questrial"/>
              <a:sym typeface="Questrial"/>
            </a:endParaRPr>
          </a:p>
          <a:p>
            <a:pPr algn="just">
              <a:lnSpc>
                <a:spcPts val="6388"/>
              </a:lnSpc>
            </a:pPr>
            <a:r>
              <a:rPr lang="en-US" sz="4121">
                <a:solidFill>
                  <a:srgbClr val="261310"/>
                </a:solidFill>
                <a:latin typeface="Questrial"/>
                <a:ea typeface="Questrial"/>
                <a:cs typeface="Questrial"/>
                <a:sym typeface="Questrial"/>
              </a:rPr>
              <a:t>c) </a:t>
            </a:r>
            <a:r>
              <a:rPr lang="en-US" sz="4121">
                <a:solidFill>
                  <a:srgbClr val="1A3D6D"/>
                </a:solidFill>
                <a:latin typeface="Questrial"/>
                <a:ea typeface="Questrial"/>
                <a:cs typeface="Questrial"/>
                <a:sym typeface="Questrial"/>
              </a:rPr>
              <a:t>Docker Host:</a:t>
            </a:r>
            <a:r>
              <a:rPr lang="en-US" sz="4121">
                <a:solidFill>
                  <a:srgbClr val="261310"/>
                </a:solidFill>
                <a:latin typeface="Questrial"/>
                <a:ea typeface="Questrial"/>
                <a:cs typeface="Questrial"/>
                <a:sym typeface="Questrial"/>
              </a:rPr>
              <a:t> provides a complete environment to execute and run applications. It comprises of the Docker daemon, Images, Containers, Networks, and Storage.</a:t>
            </a:r>
          </a:p>
          <a:p>
            <a:pPr algn="just">
              <a:lnSpc>
                <a:spcPts val="6078"/>
              </a:lnSpc>
            </a:pPr>
            <a:endParaRPr lang="en-US" sz="4121">
              <a:solidFill>
                <a:srgbClr val="261310"/>
              </a:solidFill>
              <a:latin typeface="Questrial"/>
              <a:ea typeface="Questrial"/>
              <a:cs typeface="Questrial"/>
              <a:sym typeface="Quest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446079" y="2639534"/>
            <a:ext cx="14747111" cy="7447291"/>
          </a:xfrm>
          <a:custGeom>
            <a:avLst/>
            <a:gdLst/>
            <a:ahLst/>
            <a:cxnLst/>
            <a:rect l="l" t="t" r="r" b="b"/>
            <a:pathLst>
              <a:path w="14747111" h="7447291">
                <a:moveTo>
                  <a:pt x="0" y="0"/>
                </a:moveTo>
                <a:lnTo>
                  <a:pt x="14747110" y="0"/>
                </a:lnTo>
                <a:lnTo>
                  <a:pt x="14747110" y="7447291"/>
                </a:lnTo>
                <a:lnTo>
                  <a:pt x="0" y="7447291"/>
                </a:lnTo>
                <a:lnTo>
                  <a:pt x="0" y="0"/>
                </a:lnTo>
                <a:close/>
              </a:path>
            </a:pathLst>
          </a:custGeom>
          <a:blipFill>
            <a:blip r:embed="rId2"/>
            <a:stretch>
              <a:fillRect/>
            </a:stretch>
          </a:blipFill>
        </p:spPr>
      </p:sp>
      <p:sp>
        <p:nvSpPr>
          <p:cNvPr id="10" name="TextBox 10"/>
          <p:cNvSpPr txBox="1"/>
          <p:nvPr/>
        </p:nvSpPr>
        <p:spPr>
          <a:xfrm>
            <a:off x="379968" y="429929"/>
            <a:ext cx="16879332" cy="2209606"/>
          </a:xfrm>
          <a:prstGeom prst="rect">
            <a:avLst/>
          </a:prstGeom>
        </p:spPr>
        <p:txBody>
          <a:bodyPr lIns="0" tIns="0" rIns="0" bIns="0" rtlCol="0" anchor="t">
            <a:spAutoFit/>
          </a:bodyPr>
          <a:lstStyle/>
          <a:p>
            <a:pPr algn="ctr">
              <a:lnSpc>
                <a:spcPts val="8742"/>
              </a:lnSpc>
            </a:pPr>
            <a:r>
              <a:rPr lang="en-US" sz="7347" b="1">
                <a:solidFill>
                  <a:srgbClr val="261310"/>
                </a:solidFill>
                <a:latin typeface="Grand Cru S Bold"/>
                <a:ea typeface="Grand Cru S Bold"/>
                <a:cs typeface="Grand Cru S Bold"/>
                <a:sym typeface="Grand Cru S Bold"/>
              </a:rPr>
              <a:t>Docker Container Lifecycle Management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636239" y="2522370"/>
            <a:ext cx="16623061" cy="5975701"/>
          </a:xfrm>
          <a:custGeom>
            <a:avLst/>
            <a:gdLst/>
            <a:ahLst/>
            <a:cxnLst/>
            <a:rect l="l" t="t" r="r" b="b"/>
            <a:pathLst>
              <a:path w="16623061" h="5975701">
                <a:moveTo>
                  <a:pt x="0" y="0"/>
                </a:moveTo>
                <a:lnTo>
                  <a:pt x="16623061" y="0"/>
                </a:lnTo>
                <a:lnTo>
                  <a:pt x="16623061" y="5975701"/>
                </a:lnTo>
                <a:lnTo>
                  <a:pt x="0" y="5975701"/>
                </a:lnTo>
                <a:lnTo>
                  <a:pt x="0" y="0"/>
                </a:lnTo>
                <a:close/>
              </a:path>
            </a:pathLst>
          </a:custGeom>
          <a:blipFill>
            <a:blip r:embed="rId2"/>
            <a:stretch>
              <a:fillRect t="-41175"/>
            </a:stretch>
          </a:blipFill>
        </p:spPr>
      </p:sp>
      <p:sp>
        <p:nvSpPr>
          <p:cNvPr id="10" name="Freeform 10"/>
          <p:cNvSpPr/>
          <p:nvPr/>
        </p:nvSpPr>
        <p:spPr>
          <a:xfrm>
            <a:off x="636239" y="7036305"/>
            <a:ext cx="16623061" cy="3109721"/>
          </a:xfrm>
          <a:custGeom>
            <a:avLst/>
            <a:gdLst/>
            <a:ahLst/>
            <a:cxnLst/>
            <a:rect l="l" t="t" r="r" b="b"/>
            <a:pathLst>
              <a:path w="16623061" h="3109721">
                <a:moveTo>
                  <a:pt x="0" y="0"/>
                </a:moveTo>
                <a:lnTo>
                  <a:pt x="16623061" y="0"/>
                </a:lnTo>
                <a:lnTo>
                  <a:pt x="16623061" y="3109721"/>
                </a:lnTo>
                <a:lnTo>
                  <a:pt x="0" y="3109721"/>
                </a:lnTo>
                <a:lnTo>
                  <a:pt x="0" y="0"/>
                </a:lnTo>
                <a:close/>
              </a:path>
            </a:pathLst>
          </a:custGeom>
          <a:blipFill>
            <a:blip r:embed="rId3"/>
            <a:stretch>
              <a:fillRect/>
            </a:stretch>
          </a:blipFill>
        </p:spPr>
      </p:sp>
      <p:sp>
        <p:nvSpPr>
          <p:cNvPr id="11" name="TextBox 11"/>
          <p:cNvSpPr txBox="1"/>
          <p:nvPr/>
        </p:nvSpPr>
        <p:spPr>
          <a:xfrm>
            <a:off x="636239" y="429929"/>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CLI CHEAT SHEET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88011" y="2032090"/>
            <a:ext cx="17911978" cy="3685472"/>
          </a:xfrm>
          <a:custGeom>
            <a:avLst/>
            <a:gdLst/>
            <a:ahLst/>
            <a:cxnLst/>
            <a:rect l="l" t="t" r="r" b="b"/>
            <a:pathLst>
              <a:path w="17911978" h="3685472">
                <a:moveTo>
                  <a:pt x="0" y="0"/>
                </a:moveTo>
                <a:lnTo>
                  <a:pt x="17911978" y="0"/>
                </a:lnTo>
                <a:lnTo>
                  <a:pt x="17911978" y="3685472"/>
                </a:lnTo>
                <a:lnTo>
                  <a:pt x="0" y="3685472"/>
                </a:lnTo>
                <a:lnTo>
                  <a:pt x="0" y="0"/>
                </a:lnTo>
                <a:close/>
              </a:path>
            </a:pathLst>
          </a:custGeom>
          <a:blipFill>
            <a:blip r:embed="rId2"/>
            <a:stretch>
              <a:fillRect t="-100000"/>
            </a:stretch>
          </a:blipFill>
        </p:spPr>
      </p:sp>
      <p:sp>
        <p:nvSpPr>
          <p:cNvPr id="10" name="Freeform 10"/>
          <p:cNvSpPr/>
          <p:nvPr/>
        </p:nvSpPr>
        <p:spPr>
          <a:xfrm>
            <a:off x="188011" y="5174434"/>
            <a:ext cx="17911978" cy="4657502"/>
          </a:xfrm>
          <a:custGeom>
            <a:avLst/>
            <a:gdLst/>
            <a:ahLst/>
            <a:cxnLst/>
            <a:rect l="l" t="t" r="r" b="b"/>
            <a:pathLst>
              <a:path w="17911978" h="4657502">
                <a:moveTo>
                  <a:pt x="0" y="0"/>
                </a:moveTo>
                <a:lnTo>
                  <a:pt x="17911978" y="0"/>
                </a:lnTo>
                <a:lnTo>
                  <a:pt x="17911978" y="4657502"/>
                </a:lnTo>
                <a:lnTo>
                  <a:pt x="0" y="4657502"/>
                </a:lnTo>
                <a:lnTo>
                  <a:pt x="0" y="0"/>
                </a:lnTo>
                <a:close/>
              </a:path>
            </a:pathLst>
          </a:custGeom>
          <a:blipFill>
            <a:blip r:embed="rId3"/>
            <a:stretch>
              <a:fillRect/>
            </a:stretch>
          </a:blipFill>
        </p:spPr>
      </p:sp>
      <p:sp>
        <p:nvSpPr>
          <p:cNvPr id="11" name="TextBox 11"/>
          <p:cNvSpPr txBox="1"/>
          <p:nvPr/>
        </p:nvSpPr>
        <p:spPr>
          <a:xfrm>
            <a:off x="636239" y="429929"/>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CLI CHEAT SHEET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88011" y="1636996"/>
            <a:ext cx="17911978" cy="3685472"/>
          </a:xfrm>
          <a:custGeom>
            <a:avLst/>
            <a:gdLst/>
            <a:ahLst/>
            <a:cxnLst/>
            <a:rect l="l" t="t" r="r" b="b"/>
            <a:pathLst>
              <a:path w="17911978" h="3685472">
                <a:moveTo>
                  <a:pt x="0" y="0"/>
                </a:moveTo>
                <a:lnTo>
                  <a:pt x="17911978" y="0"/>
                </a:lnTo>
                <a:lnTo>
                  <a:pt x="17911978" y="3685472"/>
                </a:lnTo>
                <a:lnTo>
                  <a:pt x="0" y="3685472"/>
                </a:lnTo>
                <a:lnTo>
                  <a:pt x="0" y="0"/>
                </a:lnTo>
                <a:close/>
              </a:path>
            </a:pathLst>
          </a:custGeom>
          <a:blipFill>
            <a:blip r:embed="rId2"/>
            <a:stretch>
              <a:fillRect t="-100000"/>
            </a:stretch>
          </a:blipFill>
        </p:spPr>
      </p:sp>
      <p:sp>
        <p:nvSpPr>
          <p:cNvPr id="10" name="Freeform 10"/>
          <p:cNvSpPr/>
          <p:nvPr/>
        </p:nvSpPr>
        <p:spPr>
          <a:xfrm>
            <a:off x="188011" y="4600798"/>
            <a:ext cx="17911978" cy="4657502"/>
          </a:xfrm>
          <a:custGeom>
            <a:avLst/>
            <a:gdLst/>
            <a:ahLst/>
            <a:cxnLst/>
            <a:rect l="l" t="t" r="r" b="b"/>
            <a:pathLst>
              <a:path w="17911978" h="4657502">
                <a:moveTo>
                  <a:pt x="0" y="0"/>
                </a:moveTo>
                <a:lnTo>
                  <a:pt x="17911978" y="0"/>
                </a:lnTo>
                <a:lnTo>
                  <a:pt x="17911978" y="4657502"/>
                </a:lnTo>
                <a:lnTo>
                  <a:pt x="0" y="4657502"/>
                </a:lnTo>
                <a:lnTo>
                  <a:pt x="0" y="0"/>
                </a:lnTo>
                <a:close/>
              </a:path>
            </a:pathLst>
          </a:custGeom>
          <a:blipFill>
            <a:blip r:embed="rId3"/>
            <a:stretch>
              <a:fillRect/>
            </a:stretch>
          </a:blipFill>
        </p:spPr>
      </p:sp>
      <p:sp>
        <p:nvSpPr>
          <p:cNvPr id="11" name="TextBox 11"/>
          <p:cNvSpPr txBox="1"/>
          <p:nvPr/>
        </p:nvSpPr>
        <p:spPr>
          <a:xfrm>
            <a:off x="517183"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CLI CHEAT SHEET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0" y="2778524"/>
            <a:ext cx="18288000" cy="3824589"/>
          </a:xfrm>
          <a:custGeom>
            <a:avLst/>
            <a:gdLst/>
            <a:ahLst/>
            <a:cxnLst/>
            <a:rect l="l" t="t" r="r" b="b"/>
            <a:pathLst>
              <a:path w="18288000" h="3824589">
                <a:moveTo>
                  <a:pt x="0" y="0"/>
                </a:moveTo>
                <a:lnTo>
                  <a:pt x="18288000" y="0"/>
                </a:lnTo>
                <a:lnTo>
                  <a:pt x="18288000" y="3824589"/>
                </a:lnTo>
                <a:lnTo>
                  <a:pt x="0" y="3824589"/>
                </a:lnTo>
                <a:lnTo>
                  <a:pt x="0" y="0"/>
                </a:lnTo>
                <a:close/>
              </a:path>
            </a:pathLst>
          </a:custGeom>
          <a:blipFill>
            <a:blip r:embed="rId2"/>
            <a:stretch>
              <a:fillRect/>
            </a:stretch>
          </a:blipFill>
        </p:spPr>
      </p:sp>
      <p:sp>
        <p:nvSpPr>
          <p:cNvPr id="10" name="TextBox 10"/>
          <p:cNvSpPr txBox="1"/>
          <p:nvPr/>
        </p:nvSpPr>
        <p:spPr>
          <a:xfrm>
            <a:off x="771826" y="706361"/>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DOCKER CLI CHEAT SHEET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3181868" y="4693810"/>
            <a:ext cx="10336377" cy="5266071"/>
          </a:xfrm>
          <a:custGeom>
            <a:avLst/>
            <a:gdLst/>
            <a:ahLst/>
            <a:cxnLst/>
            <a:rect l="l" t="t" r="r" b="b"/>
            <a:pathLst>
              <a:path w="10336377" h="5266071">
                <a:moveTo>
                  <a:pt x="0" y="0"/>
                </a:moveTo>
                <a:lnTo>
                  <a:pt x="10336377" y="0"/>
                </a:lnTo>
                <a:lnTo>
                  <a:pt x="10336377" y="5266071"/>
                </a:lnTo>
                <a:lnTo>
                  <a:pt x="0" y="5266071"/>
                </a:lnTo>
                <a:lnTo>
                  <a:pt x="0" y="0"/>
                </a:lnTo>
                <a:close/>
              </a:path>
            </a:pathLst>
          </a:custGeom>
          <a:blipFill>
            <a:blip r:embed="rId2"/>
            <a:stretch>
              <a:fillRect/>
            </a:stretch>
          </a:blipFill>
        </p:spPr>
      </p:sp>
      <p:sp>
        <p:nvSpPr>
          <p:cNvPr id="10" name="TextBox 10"/>
          <p:cNvSpPr txBox="1"/>
          <p:nvPr/>
        </p:nvSpPr>
        <p:spPr>
          <a:xfrm>
            <a:off x="379968" y="71393"/>
            <a:ext cx="16487474" cy="1207068"/>
          </a:xfrm>
          <a:prstGeom prst="rect">
            <a:avLst/>
          </a:prstGeom>
        </p:spPr>
        <p:txBody>
          <a:bodyPr lIns="0" tIns="0" rIns="0" bIns="0" rtlCol="0" anchor="t">
            <a:spAutoFit/>
          </a:bodyPr>
          <a:lstStyle/>
          <a:p>
            <a:pPr algn="ctr">
              <a:lnSpc>
                <a:spcPts val="9456"/>
              </a:lnSpc>
            </a:pPr>
            <a:r>
              <a:rPr lang="en-US" sz="7946" b="1">
                <a:solidFill>
                  <a:srgbClr val="261310"/>
                </a:solidFill>
                <a:latin typeface="Grand Cru S Bold"/>
                <a:ea typeface="Grand Cru S Bold"/>
                <a:cs typeface="Grand Cru S Bold"/>
                <a:sym typeface="Grand Cru S Bold"/>
              </a:rPr>
              <a:t>What is Kubernetes?</a:t>
            </a:r>
          </a:p>
        </p:txBody>
      </p:sp>
      <p:sp>
        <p:nvSpPr>
          <p:cNvPr id="11" name="TextBox 11"/>
          <p:cNvSpPr txBox="1"/>
          <p:nvPr/>
        </p:nvSpPr>
        <p:spPr>
          <a:xfrm>
            <a:off x="702007" y="1247925"/>
            <a:ext cx="16883986" cy="3926509"/>
          </a:xfrm>
          <a:prstGeom prst="rect">
            <a:avLst/>
          </a:prstGeom>
        </p:spPr>
        <p:txBody>
          <a:bodyPr lIns="0" tIns="0" rIns="0" bIns="0" rtlCol="0" anchor="t">
            <a:spAutoFit/>
          </a:bodyPr>
          <a:lstStyle/>
          <a:p>
            <a:pPr algn="just">
              <a:lnSpc>
                <a:spcPts val="6233"/>
              </a:lnSpc>
            </a:pPr>
            <a:r>
              <a:rPr lang="en-US" sz="4021">
                <a:solidFill>
                  <a:srgbClr val="261310"/>
                </a:solidFill>
                <a:latin typeface="Questrial"/>
                <a:ea typeface="Questrial"/>
                <a:cs typeface="Questrial"/>
                <a:sym typeface="Questrial"/>
              </a:rPr>
              <a:t>Kubernetes (often abbreviated as K8s) is an open-source platform designed to manage and orchestrate containers at scale. It automates the deployment, scaling, and management of containerized applications, making it easier to run applications reliably in complex, distributed environments.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71393"/>
            <a:ext cx="16487474" cy="1973640"/>
          </a:xfrm>
          <a:prstGeom prst="rect">
            <a:avLst/>
          </a:prstGeom>
        </p:spPr>
        <p:txBody>
          <a:bodyPr lIns="0" tIns="0" rIns="0" bIns="0" rtlCol="0" anchor="t">
            <a:spAutoFit/>
          </a:bodyPr>
          <a:lstStyle/>
          <a:p>
            <a:pPr algn="ctr">
              <a:lnSpc>
                <a:spcPts val="7790"/>
              </a:lnSpc>
            </a:pPr>
            <a:r>
              <a:rPr lang="en-US" sz="6547" b="1">
                <a:solidFill>
                  <a:srgbClr val="261310"/>
                </a:solidFill>
                <a:latin typeface="Grand Cru S Bold"/>
                <a:ea typeface="Grand Cru S Bold"/>
                <a:cs typeface="Grand Cru S Bold"/>
                <a:sym typeface="Grand Cru S Bold"/>
              </a:rPr>
              <a:t>Why is Kubernetes Needed When Docker Exists?</a:t>
            </a:r>
          </a:p>
        </p:txBody>
      </p:sp>
      <p:sp>
        <p:nvSpPr>
          <p:cNvPr id="10" name="TextBox 10"/>
          <p:cNvSpPr txBox="1"/>
          <p:nvPr/>
        </p:nvSpPr>
        <p:spPr>
          <a:xfrm>
            <a:off x="573570" y="2238013"/>
            <a:ext cx="16883986" cy="10023144"/>
          </a:xfrm>
          <a:prstGeom prst="rect">
            <a:avLst/>
          </a:prstGeom>
        </p:spPr>
        <p:txBody>
          <a:bodyPr lIns="0" tIns="0" rIns="0" bIns="0" rtlCol="0" anchor="t">
            <a:spAutoFit/>
          </a:bodyPr>
          <a:lstStyle/>
          <a:p>
            <a:pPr algn="just">
              <a:lnSpc>
                <a:spcPts val="6543"/>
              </a:lnSpc>
            </a:pPr>
            <a:r>
              <a:rPr lang="en-US" sz="4221">
                <a:solidFill>
                  <a:srgbClr val="261310"/>
                </a:solidFill>
                <a:latin typeface="Questrial"/>
                <a:ea typeface="Questrial"/>
                <a:cs typeface="Questrial"/>
                <a:sym typeface="Questrial"/>
              </a:rPr>
              <a:t>While Docker is excellent for creating and running individual containers, managing multiple containers across multiple servers quickly becomes challenging. Here's why Kubernetes is essential:</a:t>
            </a:r>
          </a:p>
          <a:p>
            <a:pPr algn="just">
              <a:lnSpc>
                <a:spcPts val="7473"/>
              </a:lnSpc>
            </a:pPr>
            <a:r>
              <a:rPr lang="en-US" sz="4821">
                <a:solidFill>
                  <a:srgbClr val="76AB9D"/>
                </a:solidFill>
                <a:latin typeface="Questrial"/>
                <a:ea typeface="Questrial"/>
                <a:cs typeface="Questrial"/>
                <a:sym typeface="Questrial"/>
              </a:rPr>
              <a:t>1. Managing at Scale:</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Docker alone doesn’t provide tools for managing hundreds or thousands of containers across multiple servers.</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Kubernetes automates container orchestration, ensuring applications run reliably even as the scale increases.</a:t>
            </a:r>
          </a:p>
          <a:p>
            <a:pPr algn="just">
              <a:lnSpc>
                <a:spcPts val="6543"/>
              </a:lnSpc>
            </a:pPr>
            <a:endParaRPr lang="en-US" sz="4221">
              <a:solidFill>
                <a:srgbClr val="261310"/>
              </a:solidFill>
              <a:latin typeface="Questrial"/>
              <a:ea typeface="Questrial"/>
              <a:cs typeface="Questrial"/>
              <a:sym typeface="Questrial"/>
            </a:endParaRPr>
          </a:p>
          <a:p>
            <a:pPr algn="just">
              <a:lnSpc>
                <a:spcPts val="6543"/>
              </a:lnSpc>
            </a:pPr>
            <a:endParaRPr lang="en-US" sz="4221">
              <a:solidFill>
                <a:srgbClr val="261310"/>
              </a:solidFill>
              <a:latin typeface="Questrial"/>
              <a:ea typeface="Questrial"/>
              <a:cs typeface="Questrial"/>
              <a:sym typeface="Questrial"/>
            </a:endParaRPr>
          </a:p>
          <a:p>
            <a:pPr algn="just">
              <a:lnSpc>
                <a:spcPts val="6543"/>
              </a:lnSpc>
            </a:pPr>
            <a:endParaRPr lang="en-US" sz="4221">
              <a:solidFill>
                <a:srgbClr val="261310"/>
              </a:solidFill>
              <a:latin typeface="Questrial"/>
              <a:ea typeface="Questrial"/>
              <a:cs typeface="Questrial"/>
              <a:sym typeface="Questrial"/>
            </a:endParaRPr>
          </a:p>
          <a:p>
            <a:pPr algn="just">
              <a:lnSpc>
                <a:spcPts val="6543"/>
              </a:lnSpc>
            </a:pPr>
            <a:endParaRPr lang="en-US" sz="4221">
              <a:solidFill>
                <a:srgbClr val="261310"/>
              </a:solidFill>
              <a:latin typeface="Questrial"/>
              <a:ea typeface="Questrial"/>
              <a:cs typeface="Questrial"/>
              <a:sym typeface="Quest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71393"/>
            <a:ext cx="16487474" cy="1973640"/>
          </a:xfrm>
          <a:prstGeom prst="rect">
            <a:avLst/>
          </a:prstGeom>
        </p:spPr>
        <p:txBody>
          <a:bodyPr lIns="0" tIns="0" rIns="0" bIns="0" rtlCol="0" anchor="t">
            <a:spAutoFit/>
          </a:bodyPr>
          <a:lstStyle/>
          <a:p>
            <a:pPr algn="ctr">
              <a:lnSpc>
                <a:spcPts val="7790"/>
              </a:lnSpc>
            </a:pPr>
            <a:r>
              <a:rPr lang="en-US" sz="6547" b="1">
                <a:solidFill>
                  <a:srgbClr val="261310"/>
                </a:solidFill>
                <a:latin typeface="Grand Cru S Bold"/>
                <a:ea typeface="Grand Cru S Bold"/>
                <a:cs typeface="Grand Cru S Bold"/>
                <a:sym typeface="Grand Cru S Bold"/>
              </a:rPr>
              <a:t>Why is Kubernetes Needed When Docker Exists?</a:t>
            </a:r>
          </a:p>
        </p:txBody>
      </p:sp>
      <p:sp>
        <p:nvSpPr>
          <p:cNvPr id="10" name="TextBox 10"/>
          <p:cNvSpPr txBox="1"/>
          <p:nvPr/>
        </p:nvSpPr>
        <p:spPr>
          <a:xfrm>
            <a:off x="375314" y="2197452"/>
            <a:ext cx="16883986" cy="8476285"/>
          </a:xfrm>
          <a:prstGeom prst="rect">
            <a:avLst/>
          </a:prstGeom>
        </p:spPr>
        <p:txBody>
          <a:bodyPr lIns="0" tIns="0" rIns="0" bIns="0" rtlCol="0" anchor="t">
            <a:spAutoFit/>
          </a:bodyPr>
          <a:lstStyle/>
          <a:p>
            <a:pPr algn="just">
              <a:lnSpc>
                <a:spcPts val="7473"/>
              </a:lnSpc>
            </a:pPr>
            <a:r>
              <a:rPr lang="en-US" sz="4821">
                <a:solidFill>
                  <a:srgbClr val="76AB9D"/>
                </a:solidFill>
                <a:latin typeface="Questrial"/>
                <a:ea typeface="Questrial"/>
                <a:cs typeface="Questrial"/>
                <a:sym typeface="Questrial"/>
              </a:rPr>
              <a:t>2. High Availability and Resilience:</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Docker cannot automatically restart containers if they fail, handle node failures, or distribute load between containers.</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Kubernetes provides self-healing, automatically restarting or relocating containers to maintain system health.</a:t>
            </a:r>
          </a:p>
          <a:p>
            <a:pPr algn="just">
              <a:lnSpc>
                <a:spcPts val="7473"/>
              </a:lnSpc>
            </a:pPr>
            <a:r>
              <a:rPr lang="en-US" sz="4821">
                <a:solidFill>
                  <a:srgbClr val="76AB9D"/>
                </a:solidFill>
                <a:latin typeface="Questrial"/>
                <a:ea typeface="Questrial"/>
                <a:cs typeface="Questrial"/>
                <a:sym typeface="Questrial"/>
              </a:rPr>
              <a:t>3. Load Balancing and Traffic Distribution:</a:t>
            </a:r>
          </a:p>
          <a:p>
            <a:pPr marL="911471" lvl="1" indent="-455735" algn="just">
              <a:lnSpc>
                <a:spcPts val="6543"/>
              </a:lnSpc>
              <a:buFont typeface="Arial"/>
              <a:buChar char="•"/>
            </a:pPr>
            <a:r>
              <a:rPr lang="en-US" sz="4221">
                <a:solidFill>
                  <a:srgbClr val="261310"/>
                </a:solidFill>
                <a:latin typeface="Questrial"/>
                <a:ea typeface="Questrial"/>
                <a:cs typeface="Questrial"/>
                <a:sym typeface="Questrial"/>
              </a:rPr>
              <a:t>Kubernetes can efficiently route traffic to the right containers based on demand and health checks, ensuring optimal performance.</a:t>
            </a:r>
          </a:p>
          <a:p>
            <a:pPr algn="just">
              <a:lnSpc>
                <a:spcPts val="6543"/>
              </a:lnSpc>
            </a:pPr>
            <a:endParaRPr lang="en-US" sz="4221">
              <a:solidFill>
                <a:srgbClr val="261310"/>
              </a:solidFill>
              <a:latin typeface="Questrial"/>
              <a:ea typeface="Questrial"/>
              <a:cs typeface="Questrial"/>
              <a:sym typeface="Quest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16328" y="330918"/>
            <a:ext cx="17796495" cy="9741846"/>
            <a:chOff x="0" y="0"/>
            <a:chExt cx="23728661" cy="12989128"/>
          </a:xfrm>
        </p:grpSpPr>
        <p:grpSp>
          <p:nvGrpSpPr>
            <p:cNvPr id="3" name="Group 3"/>
            <p:cNvGrpSpPr/>
            <p:nvPr/>
          </p:nvGrpSpPr>
          <p:grpSpPr>
            <a:xfrm>
              <a:off x="0" y="0"/>
              <a:ext cx="23728661" cy="12989128"/>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4128" y="190206"/>
              <a:ext cx="23350626" cy="12595015"/>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6190077" y="4185994"/>
            <a:ext cx="4634834" cy="5593667"/>
          </a:xfrm>
          <a:custGeom>
            <a:avLst/>
            <a:gdLst/>
            <a:ahLst/>
            <a:cxnLst/>
            <a:rect l="l" t="t" r="r" b="b"/>
            <a:pathLst>
              <a:path w="4634834" h="5593667">
                <a:moveTo>
                  <a:pt x="0" y="0"/>
                </a:moveTo>
                <a:lnTo>
                  <a:pt x="4634833" y="0"/>
                </a:lnTo>
                <a:lnTo>
                  <a:pt x="4634833" y="5593668"/>
                </a:lnTo>
                <a:lnTo>
                  <a:pt x="0" y="5593668"/>
                </a:lnTo>
                <a:lnTo>
                  <a:pt x="0" y="0"/>
                </a:lnTo>
                <a:close/>
              </a:path>
            </a:pathLst>
          </a:custGeom>
          <a:blipFill>
            <a:blip r:embed="rId2"/>
            <a:stretch>
              <a:fillRect l="-57277" r="-57277"/>
            </a:stretch>
          </a:blipFill>
        </p:spPr>
      </p:sp>
      <p:sp>
        <p:nvSpPr>
          <p:cNvPr id="10" name="TextBox 10"/>
          <p:cNvSpPr txBox="1"/>
          <p:nvPr/>
        </p:nvSpPr>
        <p:spPr>
          <a:xfrm>
            <a:off x="2420223" y="740121"/>
            <a:ext cx="12992653" cy="1063050"/>
          </a:xfrm>
          <a:prstGeom prst="rect">
            <a:avLst/>
          </a:prstGeom>
        </p:spPr>
        <p:txBody>
          <a:bodyPr lIns="0" tIns="0" rIns="0" bIns="0" rtlCol="0" anchor="t">
            <a:spAutoFit/>
          </a:bodyPr>
          <a:lstStyle/>
          <a:p>
            <a:pPr algn="ctr">
              <a:lnSpc>
                <a:spcPts val="8385"/>
              </a:lnSpc>
            </a:pPr>
            <a:r>
              <a:rPr lang="en-US" sz="7047" b="1">
                <a:solidFill>
                  <a:srgbClr val="261310"/>
                </a:solidFill>
                <a:latin typeface="Grand Cru S Bold"/>
                <a:ea typeface="Grand Cru S Bold"/>
                <a:cs typeface="Grand Cru S Bold"/>
                <a:sym typeface="Grand Cru S Bold"/>
              </a:rPr>
              <a:t>What is Containerization?</a:t>
            </a:r>
          </a:p>
        </p:txBody>
      </p:sp>
      <p:sp>
        <p:nvSpPr>
          <p:cNvPr id="11" name="TextBox 11"/>
          <p:cNvSpPr txBox="1"/>
          <p:nvPr/>
        </p:nvSpPr>
        <p:spPr>
          <a:xfrm>
            <a:off x="771826" y="1993671"/>
            <a:ext cx="16685500" cy="2192324"/>
          </a:xfrm>
          <a:prstGeom prst="rect">
            <a:avLst/>
          </a:prstGeom>
        </p:spPr>
        <p:txBody>
          <a:bodyPr lIns="0" tIns="0" rIns="0" bIns="0" rtlCol="0" anchor="t">
            <a:spAutoFit/>
          </a:bodyPr>
          <a:lstStyle/>
          <a:p>
            <a:pPr algn="just">
              <a:lnSpc>
                <a:spcPts val="5923"/>
              </a:lnSpc>
            </a:pPr>
            <a:r>
              <a:rPr lang="en-US" sz="3821">
                <a:solidFill>
                  <a:srgbClr val="261310"/>
                </a:solidFill>
                <a:latin typeface="Questrial"/>
                <a:ea typeface="Questrial"/>
                <a:cs typeface="Questrial"/>
                <a:sym typeface="Questrial"/>
              </a:rPr>
              <a:t>Containerization is a technology that allows you to package an application along with all its dependencies, libraries, and configuration files into a single lightweight, portable unit called a container.</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71393"/>
            <a:ext cx="16487474" cy="1973640"/>
          </a:xfrm>
          <a:prstGeom prst="rect">
            <a:avLst/>
          </a:prstGeom>
        </p:spPr>
        <p:txBody>
          <a:bodyPr lIns="0" tIns="0" rIns="0" bIns="0" rtlCol="0" anchor="t">
            <a:spAutoFit/>
          </a:bodyPr>
          <a:lstStyle/>
          <a:p>
            <a:pPr algn="ctr">
              <a:lnSpc>
                <a:spcPts val="7790"/>
              </a:lnSpc>
            </a:pPr>
            <a:r>
              <a:rPr lang="en-US" sz="6547" b="1">
                <a:solidFill>
                  <a:srgbClr val="261310"/>
                </a:solidFill>
                <a:latin typeface="Grand Cru S Bold"/>
                <a:ea typeface="Grand Cru S Bold"/>
                <a:cs typeface="Grand Cru S Bold"/>
                <a:sym typeface="Grand Cru S Bold"/>
              </a:rPr>
              <a:t>Why is Kubernetes Needed When Docker Exists?</a:t>
            </a:r>
          </a:p>
        </p:txBody>
      </p:sp>
      <p:sp>
        <p:nvSpPr>
          <p:cNvPr id="10" name="TextBox 10"/>
          <p:cNvSpPr txBox="1"/>
          <p:nvPr/>
        </p:nvSpPr>
        <p:spPr>
          <a:xfrm>
            <a:off x="573570" y="2359518"/>
            <a:ext cx="16883986" cy="6594779"/>
          </a:xfrm>
          <a:prstGeom prst="rect">
            <a:avLst/>
          </a:prstGeom>
        </p:spPr>
        <p:txBody>
          <a:bodyPr lIns="0" tIns="0" rIns="0" bIns="0" rtlCol="0" anchor="t">
            <a:spAutoFit/>
          </a:bodyPr>
          <a:lstStyle/>
          <a:p>
            <a:pPr algn="just">
              <a:lnSpc>
                <a:spcPts val="7473"/>
              </a:lnSpc>
            </a:pPr>
            <a:r>
              <a:rPr lang="en-US" sz="4821">
                <a:solidFill>
                  <a:srgbClr val="76AB9D"/>
                </a:solidFill>
                <a:latin typeface="Questrial"/>
                <a:ea typeface="Questrial"/>
                <a:cs typeface="Questrial"/>
                <a:sym typeface="Questrial"/>
              </a:rPr>
              <a:t>4. Automation and Declarative Configuration:</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With Kubernetes, you define the desired state of your application (e.g., number of replicas, resource limits), and it ensures the actual state matches the desired state.</a:t>
            </a:r>
          </a:p>
          <a:p>
            <a:pPr algn="just">
              <a:lnSpc>
                <a:spcPts val="7473"/>
              </a:lnSpc>
            </a:pPr>
            <a:r>
              <a:rPr lang="en-US" sz="4821">
                <a:solidFill>
                  <a:srgbClr val="76AB9D"/>
                </a:solidFill>
                <a:latin typeface="Questrial"/>
                <a:ea typeface="Questrial"/>
                <a:cs typeface="Questrial"/>
                <a:sym typeface="Questrial"/>
              </a:rPr>
              <a:t>5. Multi-Host Clusters:</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Docker manages containers on a single host, while Kubernetes works across multiple machines, creating a unified cluster.</a:t>
            </a:r>
          </a:p>
          <a:p>
            <a:pPr algn="just">
              <a:lnSpc>
                <a:spcPts val="6233"/>
              </a:lnSpc>
            </a:pPr>
            <a:endParaRPr lang="en-US" sz="4021">
              <a:solidFill>
                <a:srgbClr val="261310"/>
              </a:solidFill>
              <a:latin typeface="Questrial"/>
              <a:ea typeface="Questrial"/>
              <a:cs typeface="Questrial"/>
              <a:sym typeface="Quest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71393"/>
            <a:ext cx="16487474" cy="1973640"/>
          </a:xfrm>
          <a:prstGeom prst="rect">
            <a:avLst/>
          </a:prstGeom>
        </p:spPr>
        <p:txBody>
          <a:bodyPr lIns="0" tIns="0" rIns="0" bIns="0" rtlCol="0" anchor="t">
            <a:spAutoFit/>
          </a:bodyPr>
          <a:lstStyle/>
          <a:p>
            <a:pPr algn="ctr">
              <a:lnSpc>
                <a:spcPts val="7790"/>
              </a:lnSpc>
            </a:pPr>
            <a:r>
              <a:rPr lang="en-US" sz="6547" b="1">
                <a:solidFill>
                  <a:srgbClr val="261310"/>
                </a:solidFill>
                <a:latin typeface="Grand Cru S Bold"/>
                <a:ea typeface="Grand Cru S Bold"/>
                <a:cs typeface="Grand Cru S Bold"/>
                <a:sym typeface="Grand Cru S Bold"/>
              </a:rPr>
              <a:t>Role of Kubernetes in Orchestrating Containerized Applications</a:t>
            </a:r>
          </a:p>
        </p:txBody>
      </p:sp>
      <p:sp>
        <p:nvSpPr>
          <p:cNvPr id="10" name="TextBox 10"/>
          <p:cNvSpPr txBox="1"/>
          <p:nvPr/>
        </p:nvSpPr>
        <p:spPr>
          <a:xfrm>
            <a:off x="573570" y="2111071"/>
            <a:ext cx="16883986" cy="8175929"/>
          </a:xfrm>
          <a:prstGeom prst="rect">
            <a:avLst/>
          </a:prstGeom>
        </p:spPr>
        <p:txBody>
          <a:bodyPr lIns="0" tIns="0" rIns="0" bIns="0" rtlCol="0" anchor="t">
            <a:spAutoFit/>
          </a:bodyPr>
          <a:lstStyle/>
          <a:p>
            <a:pPr algn="just">
              <a:lnSpc>
                <a:spcPts val="7473"/>
              </a:lnSpc>
            </a:pPr>
            <a:r>
              <a:rPr lang="en-US" sz="4821">
                <a:solidFill>
                  <a:srgbClr val="76AB9D"/>
                </a:solidFill>
                <a:latin typeface="Questrial"/>
                <a:ea typeface="Questrial"/>
                <a:cs typeface="Questrial"/>
                <a:sym typeface="Questrial"/>
              </a:rPr>
              <a:t>1. Deploying Applications:</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Kubernetes automates the deployment process by running containers across nodes in a cluster.</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It ensures the right number of replicas are running as specified in the configuration.</a:t>
            </a:r>
          </a:p>
          <a:p>
            <a:pPr algn="just">
              <a:lnSpc>
                <a:spcPts val="7473"/>
              </a:lnSpc>
            </a:pPr>
            <a:r>
              <a:rPr lang="en-US" sz="4821">
                <a:solidFill>
                  <a:srgbClr val="76AB9D"/>
                </a:solidFill>
                <a:latin typeface="Questrial"/>
                <a:ea typeface="Questrial"/>
                <a:cs typeface="Questrial"/>
                <a:sym typeface="Questrial"/>
              </a:rPr>
              <a:t>2. Scaling Applications:</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Kubernetes can automatically scale applications up or down based on metrics such as CPU usage or incoming traffic.</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This ensures efficient resource usage and cost savings.</a:t>
            </a:r>
          </a:p>
          <a:p>
            <a:pPr algn="just">
              <a:lnSpc>
                <a:spcPts val="6233"/>
              </a:lnSpc>
            </a:pPr>
            <a:endParaRPr lang="en-US" sz="4021">
              <a:solidFill>
                <a:srgbClr val="261310"/>
              </a:solidFill>
              <a:latin typeface="Questrial"/>
              <a:ea typeface="Questrial"/>
              <a:cs typeface="Questrial"/>
              <a:sym typeface="Quest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71393"/>
            <a:ext cx="16487474" cy="1973640"/>
          </a:xfrm>
          <a:prstGeom prst="rect">
            <a:avLst/>
          </a:prstGeom>
        </p:spPr>
        <p:txBody>
          <a:bodyPr lIns="0" tIns="0" rIns="0" bIns="0" rtlCol="0" anchor="t">
            <a:spAutoFit/>
          </a:bodyPr>
          <a:lstStyle/>
          <a:p>
            <a:pPr algn="ctr">
              <a:lnSpc>
                <a:spcPts val="7790"/>
              </a:lnSpc>
            </a:pPr>
            <a:r>
              <a:rPr lang="en-US" sz="6547" b="1">
                <a:solidFill>
                  <a:srgbClr val="261310"/>
                </a:solidFill>
                <a:latin typeface="Grand Cru S Bold"/>
                <a:ea typeface="Grand Cru S Bold"/>
                <a:cs typeface="Grand Cru S Bold"/>
                <a:sym typeface="Grand Cru S Bold"/>
              </a:rPr>
              <a:t>Role of Kubernetes in Orchestrating Containerized Applications</a:t>
            </a:r>
          </a:p>
        </p:txBody>
      </p:sp>
      <p:sp>
        <p:nvSpPr>
          <p:cNvPr id="10" name="TextBox 10"/>
          <p:cNvSpPr txBox="1"/>
          <p:nvPr/>
        </p:nvSpPr>
        <p:spPr>
          <a:xfrm>
            <a:off x="702007" y="2150744"/>
            <a:ext cx="16883986" cy="7385354"/>
          </a:xfrm>
          <a:prstGeom prst="rect">
            <a:avLst/>
          </a:prstGeom>
        </p:spPr>
        <p:txBody>
          <a:bodyPr lIns="0" tIns="0" rIns="0" bIns="0" rtlCol="0" anchor="t">
            <a:spAutoFit/>
          </a:bodyPr>
          <a:lstStyle/>
          <a:p>
            <a:pPr algn="just">
              <a:lnSpc>
                <a:spcPts val="7473"/>
              </a:lnSpc>
            </a:pPr>
            <a:r>
              <a:rPr lang="en-US" sz="4821">
                <a:solidFill>
                  <a:srgbClr val="76AB9D"/>
                </a:solidFill>
                <a:latin typeface="Questrial"/>
                <a:ea typeface="Questrial"/>
                <a:cs typeface="Questrial"/>
                <a:sym typeface="Questrial"/>
              </a:rPr>
              <a:t>3. Self-Healing:</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Monitors container health and replaces failed containers automatically.</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Ensures the application remains available even during failures.</a:t>
            </a:r>
          </a:p>
          <a:p>
            <a:pPr algn="just">
              <a:lnSpc>
                <a:spcPts val="7473"/>
              </a:lnSpc>
            </a:pPr>
            <a:r>
              <a:rPr lang="en-US" sz="4821">
                <a:solidFill>
                  <a:srgbClr val="76AB9D"/>
                </a:solidFill>
                <a:latin typeface="Questrial"/>
                <a:ea typeface="Questrial"/>
                <a:cs typeface="Questrial"/>
                <a:sym typeface="Questrial"/>
              </a:rPr>
              <a:t>4. Load Balancing:</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Distributes incoming traffic across multiple containers to ensure no single container is overwhelmed.</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Uses services to expose containers to the outside world reliably.</a:t>
            </a:r>
          </a:p>
          <a:p>
            <a:pPr algn="just">
              <a:lnSpc>
                <a:spcPts val="6233"/>
              </a:lnSpc>
            </a:pPr>
            <a:endParaRPr lang="en-US" sz="4021">
              <a:solidFill>
                <a:srgbClr val="261310"/>
              </a:solidFill>
              <a:latin typeface="Questrial"/>
              <a:ea typeface="Questrial"/>
              <a:cs typeface="Questrial"/>
              <a:sym typeface="Quest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3390920" y="2352665"/>
            <a:ext cx="10652108" cy="7616851"/>
          </a:xfrm>
          <a:custGeom>
            <a:avLst/>
            <a:gdLst/>
            <a:ahLst/>
            <a:cxnLst/>
            <a:rect l="l" t="t" r="r" b="b"/>
            <a:pathLst>
              <a:path w="10652108" h="7616851">
                <a:moveTo>
                  <a:pt x="0" y="0"/>
                </a:moveTo>
                <a:lnTo>
                  <a:pt x="10652108" y="0"/>
                </a:lnTo>
                <a:lnTo>
                  <a:pt x="10652108" y="7616851"/>
                </a:lnTo>
                <a:lnTo>
                  <a:pt x="0" y="7616851"/>
                </a:lnTo>
                <a:lnTo>
                  <a:pt x="0" y="0"/>
                </a:lnTo>
                <a:close/>
              </a:path>
            </a:pathLst>
          </a:custGeom>
          <a:blipFill>
            <a:blip r:embed="rId2"/>
            <a:stretch>
              <a:fillRect l="-2368" r="-3157" b="-10487"/>
            </a:stretch>
          </a:blipFill>
        </p:spPr>
      </p:sp>
      <p:sp>
        <p:nvSpPr>
          <p:cNvPr id="10" name="TextBox 10"/>
          <p:cNvSpPr txBox="1"/>
          <p:nvPr/>
        </p:nvSpPr>
        <p:spPr>
          <a:xfrm>
            <a:off x="771826" y="485999"/>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Core Concepts</a:t>
            </a:r>
          </a:p>
        </p:txBody>
      </p:sp>
      <p:sp>
        <p:nvSpPr>
          <p:cNvPr id="11" name="TextBox 11"/>
          <p:cNvSpPr txBox="1"/>
          <p:nvPr/>
        </p:nvSpPr>
        <p:spPr>
          <a:xfrm>
            <a:off x="-2722802" y="1584315"/>
            <a:ext cx="16010734"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1. Cluster: Master and Nodes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771826" y="2931232"/>
            <a:ext cx="16487474" cy="6327068"/>
          </a:xfrm>
          <a:custGeom>
            <a:avLst/>
            <a:gdLst/>
            <a:ahLst/>
            <a:cxnLst/>
            <a:rect l="l" t="t" r="r" b="b"/>
            <a:pathLst>
              <a:path w="16487474" h="6327068">
                <a:moveTo>
                  <a:pt x="0" y="0"/>
                </a:moveTo>
                <a:lnTo>
                  <a:pt x="16487474" y="0"/>
                </a:lnTo>
                <a:lnTo>
                  <a:pt x="16487474" y="6327068"/>
                </a:lnTo>
                <a:lnTo>
                  <a:pt x="0" y="6327068"/>
                </a:lnTo>
                <a:lnTo>
                  <a:pt x="0" y="0"/>
                </a:lnTo>
                <a:close/>
              </a:path>
            </a:pathLst>
          </a:custGeom>
          <a:blipFill>
            <a:blip r:embed="rId2"/>
            <a:stretch>
              <a:fillRect/>
            </a:stretch>
          </a:blipFill>
        </p:spPr>
      </p:sp>
      <p:sp>
        <p:nvSpPr>
          <p:cNvPr id="10" name="TextBox 10"/>
          <p:cNvSpPr txBox="1"/>
          <p:nvPr/>
        </p:nvSpPr>
        <p:spPr>
          <a:xfrm>
            <a:off x="771826" y="485999"/>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Core Concepts</a:t>
            </a:r>
          </a:p>
        </p:txBody>
      </p:sp>
      <p:sp>
        <p:nvSpPr>
          <p:cNvPr id="11" name="TextBox 11"/>
          <p:cNvSpPr txBox="1"/>
          <p:nvPr/>
        </p:nvSpPr>
        <p:spPr>
          <a:xfrm>
            <a:off x="-2722802" y="1901799"/>
            <a:ext cx="19622117" cy="758825"/>
          </a:xfrm>
          <a:prstGeom prst="rect">
            <a:avLst/>
          </a:prstGeom>
        </p:spPr>
        <p:txBody>
          <a:bodyPr lIns="0" tIns="0" rIns="0" bIns="0" rtlCol="0" anchor="t">
            <a:spAutoFit/>
          </a:bodyPr>
          <a:lstStyle/>
          <a:p>
            <a:pPr algn="ctr">
              <a:lnSpc>
                <a:spcPts val="5950"/>
              </a:lnSpc>
            </a:pPr>
            <a:r>
              <a:rPr lang="en-US" sz="5000" b="1">
                <a:solidFill>
                  <a:srgbClr val="76AB9D"/>
                </a:solidFill>
                <a:latin typeface="Grand Cru S Bold"/>
                <a:ea typeface="Grand Cru S Bold"/>
                <a:cs typeface="Grand Cru S Bold"/>
                <a:sym typeface="Grand Cru S Bold"/>
              </a:rPr>
              <a:t>2. Pods: The Smallest Deployable Unit</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61868"/>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Core Concepts</a:t>
            </a:r>
          </a:p>
        </p:txBody>
      </p:sp>
      <p:sp>
        <p:nvSpPr>
          <p:cNvPr id="10" name="TextBox 10"/>
          <p:cNvSpPr txBox="1"/>
          <p:nvPr/>
        </p:nvSpPr>
        <p:spPr>
          <a:xfrm>
            <a:off x="-2671177" y="1028700"/>
            <a:ext cx="23630355" cy="691642"/>
          </a:xfrm>
          <a:prstGeom prst="rect">
            <a:avLst/>
          </a:prstGeom>
        </p:spPr>
        <p:txBody>
          <a:bodyPr lIns="0" tIns="0" rIns="0" bIns="0" rtlCol="0" anchor="t">
            <a:spAutoFit/>
          </a:bodyPr>
          <a:lstStyle/>
          <a:p>
            <a:pPr algn="ctr">
              <a:lnSpc>
                <a:spcPts val="5474"/>
              </a:lnSpc>
            </a:pPr>
            <a:r>
              <a:rPr lang="en-US" sz="4600" b="1">
                <a:solidFill>
                  <a:srgbClr val="76AB9D"/>
                </a:solidFill>
                <a:latin typeface="Grand Cru S Bold"/>
                <a:ea typeface="Grand Cru S Bold"/>
                <a:cs typeface="Grand Cru S Bold"/>
                <a:sym typeface="Grand Cru S Bold"/>
              </a:rPr>
              <a:t>3. Services: Exposing and Communicating Between Pods</a:t>
            </a:r>
          </a:p>
        </p:txBody>
      </p:sp>
      <p:sp>
        <p:nvSpPr>
          <p:cNvPr id="11" name="TextBox 11"/>
          <p:cNvSpPr txBox="1"/>
          <p:nvPr/>
        </p:nvSpPr>
        <p:spPr>
          <a:xfrm>
            <a:off x="375314" y="1827789"/>
            <a:ext cx="16883986" cy="8727109"/>
          </a:xfrm>
          <a:prstGeom prst="rect">
            <a:avLst/>
          </a:prstGeom>
        </p:spPr>
        <p:txBody>
          <a:bodyPr lIns="0" tIns="0" rIns="0" bIns="0" rtlCol="0" anchor="t">
            <a:spAutoFit/>
          </a:bodyPr>
          <a:lstStyle/>
          <a:p>
            <a:pPr algn="just">
              <a:lnSpc>
                <a:spcPts val="6233"/>
              </a:lnSpc>
            </a:pPr>
            <a:r>
              <a:rPr lang="en-US" sz="4021">
                <a:solidFill>
                  <a:srgbClr val="261310"/>
                </a:solidFill>
                <a:latin typeface="Questrial"/>
                <a:ea typeface="Questrial"/>
                <a:cs typeface="Questrial"/>
                <a:sym typeface="Questrial"/>
              </a:rPr>
              <a:t>A service provides a stable, permanent endpoint for accessing a group of pods.</a:t>
            </a:r>
          </a:p>
          <a:p>
            <a:pPr algn="just">
              <a:lnSpc>
                <a:spcPts val="6698"/>
              </a:lnSpc>
            </a:pPr>
            <a:r>
              <a:rPr lang="en-US" sz="4321">
                <a:solidFill>
                  <a:srgbClr val="1A3D6D"/>
                </a:solidFill>
                <a:latin typeface="Questrial"/>
                <a:ea typeface="Questrial"/>
                <a:cs typeface="Questrial"/>
                <a:sym typeface="Questrial"/>
              </a:rPr>
              <a:t>Types of services:</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ClusterIP: Internal communication within the cluster.</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NodePort: Exposes the service to external traffic via a port on the node.</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LoadBalancer: Distributes traffic across pods, typically in cloud environments.</a:t>
            </a:r>
          </a:p>
          <a:p>
            <a:pPr marL="868292" lvl="1" indent="-434146" algn="just">
              <a:lnSpc>
                <a:spcPts val="6233"/>
              </a:lnSpc>
              <a:buFont typeface="Arial"/>
              <a:buChar char="•"/>
            </a:pPr>
            <a:r>
              <a:rPr lang="en-US" sz="4021">
                <a:solidFill>
                  <a:srgbClr val="261310"/>
                </a:solidFill>
                <a:latin typeface="Questrial"/>
                <a:ea typeface="Questrial"/>
                <a:cs typeface="Questrial"/>
                <a:sym typeface="Questrial"/>
              </a:rPr>
              <a:t>Services allow pods to communicate reliably, even if the underlying pods change or restart.</a:t>
            </a:r>
          </a:p>
          <a:p>
            <a:pPr algn="just">
              <a:lnSpc>
                <a:spcPts val="6233"/>
              </a:lnSpc>
            </a:pPr>
            <a:endParaRPr lang="en-US" sz="4021">
              <a:solidFill>
                <a:srgbClr val="261310"/>
              </a:solidFill>
              <a:latin typeface="Questrial"/>
              <a:ea typeface="Questrial"/>
              <a:cs typeface="Questrial"/>
              <a:sym typeface="Quest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61868"/>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Docker Swarm vs. Kubernetes</a:t>
            </a:r>
          </a:p>
        </p:txBody>
      </p:sp>
      <p:sp>
        <p:nvSpPr>
          <p:cNvPr id="10" name="TextBox 10"/>
          <p:cNvSpPr txBox="1"/>
          <p:nvPr/>
        </p:nvSpPr>
        <p:spPr>
          <a:xfrm>
            <a:off x="519863" y="1317742"/>
            <a:ext cx="17248273" cy="8239651"/>
          </a:xfrm>
          <a:prstGeom prst="rect">
            <a:avLst/>
          </a:prstGeom>
        </p:spPr>
        <p:txBody>
          <a:bodyPr lIns="0" tIns="0" rIns="0" bIns="0" rtlCol="0" anchor="t">
            <a:spAutoFit/>
          </a:bodyPr>
          <a:lstStyle/>
          <a:p>
            <a:pPr algn="just">
              <a:lnSpc>
                <a:spcPts val="5960"/>
              </a:lnSpc>
            </a:pPr>
            <a:r>
              <a:rPr lang="en-US" sz="3845">
                <a:solidFill>
                  <a:srgbClr val="261310"/>
                </a:solidFill>
                <a:latin typeface="Questrial"/>
                <a:ea typeface="Questrial"/>
                <a:cs typeface="Questrial"/>
                <a:sym typeface="Questrial"/>
              </a:rPr>
              <a:t>Docker Swarm and Kubernetes are both container orchestration tools, but they differ significantly in complexity and capabilities. Docker Swarm is lightweight, easy to set up, and ideal for smaller-scale projects, offering basic features like service discovery, load balancing, and manual scaling. In contrast, Kubernetes is a more robust and comprehensive platform, designed for enterprise-level workloads, with advanced features such as automated scaling, self-healing, rolling updates with rollbacks, and support for complex networking and persistent storage. While Docker Swarm excels in simplicity and is tightly integrated with Docker, Kubernetes provides greater flexibility, extensive third-party integrations, and a larger community, making it the go-to choice for managing large, complex, and distributed containerized applications.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2560060" y="1147269"/>
            <a:ext cx="12911007" cy="8521265"/>
          </a:xfrm>
          <a:custGeom>
            <a:avLst/>
            <a:gdLst/>
            <a:ahLst/>
            <a:cxnLst/>
            <a:rect l="l" t="t" r="r" b="b"/>
            <a:pathLst>
              <a:path w="12911007" h="8521265">
                <a:moveTo>
                  <a:pt x="0" y="0"/>
                </a:moveTo>
                <a:lnTo>
                  <a:pt x="12911007" y="0"/>
                </a:lnTo>
                <a:lnTo>
                  <a:pt x="12911007" y="8521265"/>
                </a:lnTo>
                <a:lnTo>
                  <a:pt x="0" y="8521265"/>
                </a:lnTo>
                <a:lnTo>
                  <a:pt x="0" y="0"/>
                </a:lnTo>
                <a:close/>
              </a:path>
            </a:pathLst>
          </a:custGeom>
          <a:blipFill>
            <a:blip r:embed="rId2"/>
            <a:stretch>
              <a:fillRect/>
            </a:stretch>
          </a:blipFill>
        </p:spPr>
      </p:sp>
      <p:sp>
        <p:nvSpPr>
          <p:cNvPr id="10" name="TextBox 10"/>
          <p:cNvSpPr txBox="1"/>
          <p:nvPr/>
        </p:nvSpPr>
        <p:spPr>
          <a:xfrm>
            <a:off x="771826" y="61868"/>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Docker Swarm vs. Kubernetes</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900263" y="4453479"/>
            <a:ext cx="16487474" cy="1389566"/>
          </a:xfrm>
          <a:prstGeom prst="rect">
            <a:avLst/>
          </a:prstGeom>
        </p:spPr>
        <p:txBody>
          <a:bodyPr lIns="0" tIns="0" rIns="0" bIns="0" rtlCol="0" anchor="t">
            <a:spAutoFit/>
          </a:bodyPr>
          <a:lstStyle/>
          <a:p>
            <a:pPr algn="ctr">
              <a:lnSpc>
                <a:spcPts val="10884"/>
              </a:lnSpc>
            </a:pPr>
            <a:r>
              <a:rPr lang="en-US" sz="9146" b="1">
                <a:solidFill>
                  <a:srgbClr val="261310"/>
                </a:solidFill>
                <a:latin typeface="Grand Cru S Bold"/>
                <a:ea typeface="Grand Cru S Bold"/>
                <a:cs typeface="Grand Cru S Bold"/>
                <a:sym typeface="Grand Cru S Bold"/>
              </a:rPr>
              <a:t>It’s Time To Practice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485999"/>
            <a:ext cx="16487474" cy="1085402"/>
          </a:xfrm>
          <a:prstGeom prst="rect">
            <a:avLst/>
          </a:prstGeom>
        </p:spPr>
        <p:txBody>
          <a:bodyPr lIns="0" tIns="0" rIns="0" bIns="0" rtlCol="0" anchor="t">
            <a:spAutoFit/>
          </a:bodyPr>
          <a:lstStyle/>
          <a:p>
            <a:pPr algn="ctr">
              <a:lnSpc>
                <a:spcPts val="8504"/>
              </a:lnSpc>
            </a:pPr>
            <a:r>
              <a:rPr lang="en-US" sz="7147" b="1">
                <a:solidFill>
                  <a:srgbClr val="261310"/>
                </a:solidFill>
                <a:latin typeface="Grand Cru S Bold"/>
                <a:ea typeface="Grand Cru S Bold"/>
                <a:cs typeface="Grand Cru S Bold"/>
                <a:sym typeface="Grand Cru S Bold"/>
              </a:rPr>
              <a:t>Installation Docker</a:t>
            </a:r>
          </a:p>
        </p:txBody>
      </p:sp>
      <p:sp>
        <p:nvSpPr>
          <p:cNvPr id="10" name="TextBox 10"/>
          <p:cNvSpPr txBox="1"/>
          <p:nvPr/>
        </p:nvSpPr>
        <p:spPr>
          <a:xfrm>
            <a:off x="519863" y="3102834"/>
            <a:ext cx="17248273" cy="2552594"/>
          </a:xfrm>
          <a:prstGeom prst="rect">
            <a:avLst/>
          </a:prstGeom>
        </p:spPr>
        <p:txBody>
          <a:bodyPr lIns="0" tIns="0" rIns="0" bIns="0" rtlCol="0" anchor="t">
            <a:spAutoFit/>
          </a:bodyPr>
          <a:lstStyle/>
          <a:p>
            <a:pPr algn="just">
              <a:lnSpc>
                <a:spcPts val="10300"/>
              </a:lnSpc>
            </a:pPr>
            <a:r>
              <a:rPr lang="en-US" sz="6645">
                <a:solidFill>
                  <a:srgbClr val="261310"/>
                </a:solidFill>
                <a:latin typeface="Questrial"/>
                <a:ea typeface="Questrial"/>
                <a:cs typeface="Questrial"/>
                <a:sym typeface="Questrial"/>
              </a:rPr>
              <a:t>See My Pdfs Guidlines you gonna find them and all ressources on my github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16328" y="330918"/>
            <a:ext cx="17796495" cy="9741846"/>
            <a:chOff x="0" y="0"/>
            <a:chExt cx="23728661" cy="12989128"/>
          </a:xfrm>
        </p:grpSpPr>
        <p:grpSp>
          <p:nvGrpSpPr>
            <p:cNvPr id="3" name="Group 3"/>
            <p:cNvGrpSpPr/>
            <p:nvPr/>
          </p:nvGrpSpPr>
          <p:grpSpPr>
            <a:xfrm>
              <a:off x="0" y="0"/>
              <a:ext cx="23728661" cy="12989128"/>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4128" y="190206"/>
              <a:ext cx="23350626" cy="12595015"/>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564734"/>
            <a:ext cx="16487474" cy="1562287"/>
          </a:xfrm>
          <a:prstGeom prst="rect">
            <a:avLst/>
          </a:prstGeom>
        </p:spPr>
        <p:txBody>
          <a:bodyPr lIns="0" tIns="0" rIns="0" bIns="0" rtlCol="0" anchor="t">
            <a:spAutoFit/>
          </a:bodyPr>
          <a:lstStyle/>
          <a:p>
            <a:pPr algn="ctr">
              <a:lnSpc>
                <a:spcPts val="6125"/>
              </a:lnSpc>
            </a:pPr>
            <a:r>
              <a:rPr lang="en-US" sz="5147" b="1">
                <a:solidFill>
                  <a:srgbClr val="261310"/>
                </a:solidFill>
                <a:latin typeface="Grand Cru S Bold"/>
                <a:ea typeface="Grand Cru S Bold"/>
                <a:cs typeface="Grand Cru S Bold"/>
                <a:sym typeface="Grand Cru S Bold"/>
              </a:rPr>
              <a:t>Traditional Application Deployment vs. Containerized Deployment</a:t>
            </a:r>
          </a:p>
        </p:txBody>
      </p:sp>
      <p:sp>
        <p:nvSpPr>
          <p:cNvPr id="10" name="TextBox 10"/>
          <p:cNvSpPr txBox="1"/>
          <p:nvPr/>
        </p:nvSpPr>
        <p:spPr>
          <a:xfrm>
            <a:off x="0" y="2434355"/>
            <a:ext cx="8799235" cy="621090"/>
          </a:xfrm>
          <a:prstGeom prst="rect">
            <a:avLst/>
          </a:prstGeom>
        </p:spPr>
        <p:txBody>
          <a:bodyPr lIns="0" tIns="0" rIns="0" bIns="0" rtlCol="0" anchor="t">
            <a:spAutoFit/>
          </a:bodyPr>
          <a:lstStyle/>
          <a:p>
            <a:pPr algn="ctr">
              <a:lnSpc>
                <a:spcPts val="4816"/>
              </a:lnSpc>
            </a:pPr>
            <a:r>
              <a:rPr lang="en-US" sz="4047" b="1">
                <a:solidFill>
                  <a:srgbClr val="76AB9D"/>
                </a:solidFill>
                <a:latin typeface="Grand Cru S Bold"/>
                <a:ea typeface="Grand Cru S Bold"/>
                <a:cs typeface="Grand Cru S Bold"/>
                <a:sym typeface="Grand Cru S Bold"/>
              </a:rPr>
              <a:t>1. Traditional Deployment:</a:t>
            </a:r>
          </a:p>
        </p:txBody>
      </p:sp>
      <p:sp>
        <p:nvSpPr>
          <p:cNvPr id="11" name="TextBox 11"/>
          <p:cNvSpPr txBox="1"/>
          <p:nvPr/>
        </p:nvSpPr>
        <p:spPr>
          <a:xfrm>
            <a:off x="523501" y="3039558"/>
            <a:ext cx="16984124" cy="7303238"/>
          </a:xfrm>
          <a:prstGeom prst="rect">
            <a:avLst/>
          </a:prstGeom>
        </p:spPr>
        <p:txBody>
          <a:bodyPr lIns="0" tIns="0" rIns="0" bIns="0" rtlCol="0" anchor="t">
            <a:spAutoFit/>
          </a:bodyPr>
          <a:lstStyle/>
          <a:p>
            <a:pPr algn="just">
              <a:lnSpc>
                <a:spcPts val="5631"/>
              </a:lnSpc>
            </a:pPr>
            <a:r>
              <a:rPr lang="en-US" sz="3633">
                <a:solidFill>
                  <a:srgbClr val="1A3D6D"/>
                </a:solidFill>
                <a:latin typeface="Questrial"/>
                <a:ea typeface="Questrial"/>
                <a:cs typeface="Questrial"/>
                <a:sym typeface="Questrial"/>
              </a:rPr>
              <a:t>Monolithic Architecture:</a:t>
            </a:r>
          </a:p>
          <a:p>
            <a:pPr marL="719681" lvl="1" indent="-359840" algn="just">
              <a:lnSpc>
                <a:spcPts val="5166"/>
              </a:lnSpc>
              <a:buFont typeface="Arial"/>
              <a:buChar char="•"/>
            </a:pPr>
            <a:r>
              <a:rPr lang="en-US" sz="3333">
                <a:solidFill>
                  <a:srgbClr val="261310"/>
                </a:solidFill>
                <a:latin typeface="Questrial"/>
                <a:ea typeface="Questrial"/>
                <a:cs typeface="Questrial"/>
                <a:sym typeface="Questrial"/>
              </a:rPr>
              <a:t>Applications were often developed as a single large unit, making them harder to manage and scale.</a:t>
            </a:r>
          </a:p>
          <a:p>
            <a:pPr algn="just">
              <a:lnSpc>
                <a:spcPts val="5631"/>
              </a:lnSpc>
            </a:pPr>
            <a:r>
              <a:rPr lang="en-US" sz="3633">
                <a:solidFill>
                  <a:srgbClr val="1A3D6D"/>
                </a:solidFill>
                <a:latin typeface="Questrial"/>
                <a:ea typeface="Questrial"/>
                <a:cs typeface="Questrial"/>
                <a:sym typeface="Questrial"/>
              </a:rPr>
              <a:t>Dependency Issues:</a:t>
            </a:r>
          </a:p>
          <a:p>
            <a:pPr marL="719681" lvl="1" indent="-359840" algn="just">
              <a:lnSpc>
                <a:spcPts val="5166"/>
              </a:lnSpc>
              <a:buFont typeface="Arial"/>
              <a:buChar char="•"/>
            </a:pPr>
            <a:r>
              <a:rPr lang="en-US" sz="3333">
                <a:solidFill>
                  <a:srgbClr val="261310"/>
                </a:solidFill>
                <a:latin typeface="Questrial"/>
                <a:ea typeface="Questrial"/>
                <a:cs typeface="Questrial"/>
                <a:sym typeface="Questrial"/>
              </a:rPr>
              <a:t>Applications relied on the environment where they were installed (e.g., OS, libraries, configurations).</a:t>
            </a:r>
          </a:p>
          <a:p>
            <a:pPr marL="719681" lvl="1" indent="-359840" algn="just">
              <a:lnSpc>
                <a:spcPts val="5166"/>
              </a:lnSpc>
              <a:buFont typeface="Arial"/>
              <a:buChar char="•"/>
            </a:pPr>
            <a:r>
              <a:rPr lang="en-US" sz="3333">
                <a:solidFill>
                  <a:srgbClr val="261310"/>
                </a:solidFill>
                <a:latin typeface="Questrial"/>
                <a:ea typeface="Questrial"/>
                <a:cs typeface="Questrial"/>
                <a:sym typeface="Questrial"/>
              </a:rPr>
              <a:t>Example: "It works on my machine but not on the server!"</a:t>
            </a:r>
          </a:p>
          <a:p>
            <a:pPr algn="just">
              <a:lnSpc>
                <a:spcPts val="5631"/>
              </a:lnSpc>
            </a:pPr>
            <a:r>
              <a:rPr lang="en-US" sz="3633">
                <a:solidFill>
                  <a:srgbClr val="1A3D6D"/>
                </a:solidFill>
                <a:latin typeface="Questrial"/>
                <a:ea typeface="Questrial"/>
                <a:cs typeface="Questrial"/>
                <a:sym typeface="Questrial"/>
              </a:rPr>
              <a:t>Resource Allocation:</a:t>
            </a:r>
          </a:p>
          <a:p>
            <a:pPr marL="719681" lvl="1" indent="-359840" algn="just">
              <a:lnSpc>
                <a:spcPts val="5166"/>
              </a:lnSpc>
              <a:buFont typeface="Arial"/>
              <a:buChar char="•"/>
            </a:pPr>
            <a:r>
              <a:rPr lang="en-US" sz="3333">
                <a:solidFill>
                  <a:srgbClr val="261310"/>
                </a:solidFill>
                <a:latin typeface="Questrial"/>
                <a:ea typeface="Questrial"/>
                <a:cs typeface="Questrial"/>
                <a:sym typeface="Questrial"/>
              </a:rPr>
              <a:t>Running multiple applications on the same machine often led to conflicts and inefficiencies.</a:t>
            </a:r>
          </a:p>
          <a:p>
            <a:pPr algn="just">
              <a:lnSpc>
                <a:spcPts val="5166"/>
              </a:lnSpc>
            </a:pPr>
            <a:endParaRPr lang="en-US" sz="3333">
              <a:solidFill>
                <a:srgbClr val="261310"/>
              </a:solidFill>
              <a:latin typeface="Questrial"/>
              <a:ea typeface="Questrial"/>
              <a:cs typeface="Questrial"/>
              <a:sym typeface="Quest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29438" y="263647"/>
            <a:ext cx="17713568" cy="9696451"/>
            <a:chOff x="0" y="0"/>
            <a:chExt cx="23618091" cy="12928602"/>
          </a:xfrm>
        </p:grpSpPr>
        <p:grpSp>
          <p:nvGrpSpPr>
            <p:cNvPr id="3" name="Group 3"/>
            <p:cNvGrpSpPr/>
            <p:nvPr/>
          </p:nvGrpSpPr>
          <p:grpSpPr>
            <a:xfrm>
              <a:off x="0" y="0"/>
              <a:ext cx="23618091" cy="12928602"/>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3316" y="196138"/>
              <a:ext cx="23241818" cy="12536326"/>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5118086" y="3118717"/>
            <a:ext cx="8374502" cy="3656457"/>
          </a:xfrm>
          <a:prstGeom prst="rect">
            <a:avLst/>
          </a:prstGeom>
        </p:spPr>
        <p:txBody>
          <a:bodyPr lIns="0" tIns="0" rIns="0" bIns="0" rtlCol="0" anchor="t">
            <a:spAutoFit/>
          </a:bodyPr>
          <a:lstStyle/>
          <a:p>
            <a:pPr algn="ctr">
              <a:lnSpc>
                <a:spcPts val="13959"/>
              </a:lnSpc>
            </a:pPr>
            <a:r>
              <a:rPr lang="en-US" sz="14100" b="1">
                <a:solidFill>
                  <a:srgbClr val="261310"/>
                </a:solidFill>
                <a:latin typeface="Grand Cru S Bold"/>
                <a:ea typeface="Grand Cru S Bold"/>
                <a:cs typeface="Grand Cru S Bold"/>
                <a:sym typeface="Grand Cru S Bold"/>
              </a:rPr>
              <a:t>Thank</a:t>
            </a:r>
          </a:p>
          <a:p>
            <a:pPr algn="ctr">
              <a:lnSpc>
                <a:spcPts val="13959"/>
              </a:lnSpc>
            </a:pPr>
            <a:r>
              <a:rPr lang="en-US" sz="14100" b="1">
                <a:solidFill>
                  <a:srgbClr val="261310"/>
                </a:solidFill>
                <a:latin typeface="Grand Cru S Bold"/>
                <a:ea typeface="Grand Cru S Bold"/>
                <a:cs typeface="Grand Cru S Bold"/>
                <a:sym typeface="Grand Cru S Bold"/>
              </a:rPr>
              <a:t>you!</a:t>
            </a:r>
          </a:p>
        </p:txBody>
      </p:sp>
      <p:sp>
        <p:nvSpPr>
          <p:cNvPr id="10" name="TextBox 10"/>
          <p:cNvSpPr txBox="1"/>
          <p:nvPr/>
        </p:nvSpPr>
        <p:spPr>
          <a:xfrm>
            <a:off x="5452173" y="6929670"/>
            <a:ext cx="7706329" cy="523875"/>
          </a:xfrm>
          <a:prstGeom prst="rect">
            <a:avLst/>
          </a:prstGeom>
        </p:spPr>
        <p:txBody>
          <a:bodyPr lIns="0" tIns="0" rIns="0" bIns="0" rtlCol="0" anchor="t">
            <a:spAutoFit/>
          </a:bodyPr>
          <a:lstStyle/>
          <a:p>
            <a:pPr algn="ctr">
              <a:lnSpc>
                <a:spcPts val="4200"/>
              </a:lnSpc>
              <a:spcBef>
                <a:spcPct val="0"/>
              </a:spcBef>
            </a:pPr>
            <a:r>
              <a:rPr lang="en-US" sz="3000" b="1">
                <a:solidFill>
                  <a:srgbClr val="261310"/>
                </a:solidFill>
                <a:latin typeface="Glacial Indifference Bold"/>
                <a:ea typeface="Glacial Indifference Bold"/>
                <a:cs typeface="Glacial Indifference Bold"/>
                <a:sym typeface="Glacial Indifference Bold"/>
              </a:rPr>
              <a:t>Do you have any questions?</a:t>
            </a:r>
          </a:p>
        </p:txBody>
      </p:sp>
      <p:sp>
        <p:nvSpPr>
          <p:cNvPr id="11" name="TextBox 11"/>
          <p:cNvSpPr txBox="1"/>
          <p:nvPr/>
        </p:nvSpPr>
        <p:spPr>
          <a:xfrm>
            <a:off x="6548722" y="7760441"/>
            <a:ext cx="5513231" cy="421742"/>
          </a:xfrm>
          <a:prstGeom prst="rect">
            <a:avLst/>
          </a:prstGeom>
        </p:spPr>
        <p:txBody>
          <a:bodyPr lIns="0" tIns="0" rIns="0" bIns="0" rtlCol="0" anchor="t">
            <a:spAutoFit/>
          </a:bodyPr>
          <a:lstStyle/>
          <a:p>
            <a:pPr algn="ctr">
              <a:lnSpc>
                <a:spcPts val="3443"/>
              </a:lnSpc>
              <a:spcBef>
                <a:spcPct val="0"/>
              </a:spcBef>
            </a:pPr>
            <a:r>
              <a:rPr lang="en-US" sz="2459" b="1">
                <a:solidFill>
                  <a:srgbClr val="FFFCF3"/>
                </a:solidFill>
                <a:latin typeface="Glacial Indifference Bold"/>
                <a:ea typeface="Glacial Indifference Bold"/>
                <a:cs typeface="Glacial Indifference Bold"/>
                <a:sym typeface="Glacial Indifference Bold"/>
              </a:rPr>
              <a:t>Presented By Aymeni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16328" y="330918"/>
            <a:ext cx="17796495" cy="9741846"/>
            <a:chOff x="0" y="0"/>
            <a:chExt cx="23728661" cy="12989128"/>
          </a:xfrm>
        </p:grpSpPr>
        <p:grpSp>
          <p:nvGrpSpPr>
            <p:cNvPr id="3" name="Group 3"/>
            <p:cNvGrpSpPr/>
            <p:nvPr/>
          </p:nvGrpSpPr>
          <p:grpSpPr>
            <a:xfrm>
              <a:off x="0" y="0"/>
              <a:ext cx="23728661" cy="12989128"/>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4128" y="190206"/>
              <a:ext cx="23350626" cy="12595015"/>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564734"/>
            <a:ext cx="16487474" cy="1562287"/>
          </a:xfrm>
          <a:prstGeom prst="rect">
            <a:avLst/>
          </a:prstGeom>
        </p:spPr>
        <p:txBody>
          <a:bodyPr lIns="0" tIns="0" rIns="0" bIns="0" rtlCol="0" anchor="t">
            <a:spAutoFit/>
          </a:bodyPr>
          <a:lstStyle/>
          <a:p>
            <a:pPr algn="ctr">
              <a:lnSpc>
                <a:spcPts val="6125"/>
              </a:lnSpc>
            </a:pPr>
            <a:r>
              <a:rPr lang="en-US" sz="5147" b="1">
                <a:solidFill>
                  <a:srgbClr val="261310"/>
                </a:solidFill>
                <a:latin typeface="Grand Cru S Bold"/>
                <a:ea typeface="Grand Cru S Bold"/>
                <a:cs typeface="Grand Cru S Bold"/>
                <a:sym typeface="Grand Cru S Bold"/>
              </a:rPr>
              <a:t>Traditional Application Deployment vs. Containerized Deployment</a:t>
            </a:r>
          </a:p>
        </p:txBody>
      </p:sp>
      <p:sp>
        <p:nvSpPr>
          <p:cNvPr id="10" name="TextBox 10"/>
          <p:cNvSpPr txBox="1"/>
          <p:nvPr/>
        </p:nvSpPr>
        <p:spPr>
          <a:xfrm>
            <a:off x="0" y="2434355"/>
            <a:ext cx="9871059" cy="621090"/>
          </a:xfrm>
          <a:prstGeom prst="rect">
            <a:avLst/>
          </a:prstGeom>
        </p:spPr>
        <p:txBody>
          <a:bodyPr lIns="0" tIns="0" rIns="0" bIns="0" rtlCol="0" anchor="t">
            <a:spAutoFit/>
          </a:bodyPr>
          <a:lstStyle/>
          <a:p>
            <a:pPr algn="ctr">
              <a:lnSpc>
                <a:spcPts val="4816"/>
              </a:lnSpc>
            </a:pPr>
            <a:r>
              <a:rPr lang="en-US" sz="4047" b="1">
                <a:solidFill>
                  <a:srgbClr val="76AB9D"/>
                </a:solidFill>
                <a:latin typeface="Grand Cru S Bold"/>
                <a:ea typeface="Grand Cru S Bold"/>
                <a:cs typeface="Grand Cru S Bold"/>
                <a:sym typeface="Grand Cru S Bold"/>
              </a:rPr>
              <a:t>2. Containerized Deployment:</a:t>
            </a:r>
          </a:p>
        </p:txBody>
      </p:sp>
      <p:sp>
        <p:nvSpPr>
          <p:cNvPr id="11" name="TextBox 11"/>
          <p:cNvSpPr txBox="1"/>
          <p:nvPr/>
        </p:nvSpPr>
        <p:spPr>
          <a:xfrm>
            <a:off x="523501" y="3236420"/>
            <a:ext cx="16984124" cy="4459073"/>
          </a:xfrm>
          <a:prstGeom prst="rect">
            <a:avLst/>
          </a:prstGeom>
        </p:spPr>
        <p:txBody>
          <a:bodyPr lIns="0" tIns="0" rIns="0" bIns="0" rtlCol="0" anchor="t">
            <a:spAutoFit/>
          </a:bodyPr>
          <a:lstStyle/>
          <a:p>
            <a:pPr marL="719682" lvl="1" indent="-359841" algn="just">
              <a:lnSpc>
                <a:spcPts val="5166"/>
              </a:lnSpc>
              <a:buFont typeface="Arial"/>
              <a:buChar char="•"/>
            </a:pPr>
            <a:r>
              <a:rPr lang="en-US" sz="3333">
                <a:solidFill>
                  <a:srgbClr val="000000"/>
                </a:solidFill>
                <a:latin typeface="Questrial"/>
                <a:ea typeface="Questrial"/>
                <a:cs typeface="Questrial"/>
                <a:sym typeface="Questrial"/>
              </a:rPr>
              <a:t>Applications are broken into smaller services (microservices), each running in its own isolated container.</a:t>
            </a:r>
          </a:p>
          <a:p>
            <a:pPr marL="719682" lvl="1" indent="-359841" algn="just">
              <a:lnSpc>
                <a:spcPts val="5166"/>
              </a:lnSpc>
              <a:buFont typeface="Arial"/>
              <a:buChar char="•"/>
            </a:pPr>
            <a:r>
              <a:rPr lang="en-US" sz="3333">
                <a:solidFill>
                  <a:srgbClr val="000000"/>
                </a:solidFill>
                <a:latin typeface="Questrial"/>
                <a:ea typeface="Questrial"/>
                <a:cs typeface="Questrial"/>
                <a:sym typeface="Questrial"/>
              </a:rPr>
              <a:t>Containers include everything needed for the application to run, ensuring consistency across environments.</a:t>
            </a:r>
          </a:p>
          <a:p>
            <a:pPr marL="719682" lvl="1" indent="-359841" algn="just">
              <a:lnSpc>
                <a:spcPts val="5166"/>
              </a:lnSpc>
              <a:buFont typeface="Arial"/>
              <a:buChar char="•"/>
            </a:pPr>
            <a:r>
              <a:rPr lang="en-US" sz="3333">
                <a:solidFill>
                  <a:srgbClr val="000000"/>
                </a:solidFill>
                <a:latin typeface="Questrial"/>
                <a:ea typeface="Questrial"/>
                <a:cs typeface="Questrial"/>
                <a:sym typeface="Questrial"/>
              </a:rPr>
              <a:t>Containers are lightweight, sharing the host OS kernel, making them faster and more resource-efficient than virtual machines.</a:t>
            </a:r>
          </a:p>
          <a:p>
            <a:pPr algn="just">
              <a:lnSpc>
                <a:spcPts val="4701"/>
              </a:lnSpc>
            </a:pPr>
            <a:endParaRPr lang="en-US" sz="3333">
              <a:solidFill>
                <a:srgbClr val="000000"/>
              </a:solidFill>
              <a:latin typeface="Questrial"/>
              <a:ea typeface="Questrial"/>
              <a:cs typeface="Questrial"/>
              <a:sym typeface="Quest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216328" y="330918"/>
            <a:ext cx="17796495" cy="9741846"/>
            <a:chOff x="0" y="0"/>
            <a:chExt cx="23728661" cy="12989128"/>
          </a:xfrm>
        </p:grpSpPr>
        <p:grpSp>
          <p:nvGrpSpPr>
            <p:cNvPr id="3" name="Group 3"/>
            <p:cNvGrpSpPr/>
            <p:nvPr/>
          </p:nvGrpSpPr>
          <p:grpSpPr>
            <a:xfrm>
              <a:off x="0" y="0"/>
              <a:ext cx="23728661" cy="12989128"/>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4128" y="190206"/>
              <a:ext cx="23350626" cy="12595015"/>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579862" y="2663858"/>
            <a:ext cx="16871402" cy="6115883"/>
          </a:xfrm>
          <a:custGeom>
            <a:avLst/>
            <a:gdLst/>
            <a:ahLst/>
            <a:cxnLst/>
            <a:rect l="l" t="t" r="r" b="b"/>
            <a:pathLst>
              <a:path w="16871402" h="6115883">
                <a:moveTo>
                  <a:pt x="0" y="0"/>
                </a:moveTo>
                <a:lnTo>
                  <a:pt x="16871402" y="0"/>
                </a:lnTo>
                <a:lnTo>
                  <a:pt x="16871402" y="6115883"/>
                </a:lnTo>
                <a:lnTo>
                  <a:pt x="0" y="6115883"/>
                </a:lnTo>
                <a:lnTo>
                  <a:pt x="0" y="0"/>
                </a:lnTo>
                <a:close/>
              </a:path>
            </a:pathLst>
          </a:custGeom>
          <a:blipFill>
            <a:blip r:embed="rId2"/>
            <a:stretch>
              <a:fillRect/>
            </a:stretch>
          </a:blipFill>
        </p:spPr>
      </p:sp>
      <p:sp>
        <p:nvSpPr>
          <p:cNvPr id="10" name="TextBox 10"/>
          <p:cNvSpPr txBox="1"/>
          <p:nvPr/>
        </p:nvSpPr>
        <p:spPr>
          <a:xfrm>
            <a:off x="771826" y="564734"/>
            <a:ext cx="16487474" cy="1562287"/>
          </a:xfrm>
          <a:prstGeom prst="rect">
            <a:avLst/>
          </a:prstGeom>
        </p:spPr>
        <p:txBody>
          <a:bodyPr lIns="0" tIns="0" rIns="0" bIns="0" rtlCol="0" anchor="t">
            <a:spAutoFit/>
          </a:bodyPr>
          <a:lstStyle/>
          <a:p>
            <a:pPr algn="ctr">
              <a:lnSpc>
                <a:spcPts val="6125"/>
              </a:lnSpc>
            </a:pPr>
            <a:r>
              <a:rPr lang="en-US" sz="5147" b="1">
                <a:solidFill>
                  <a:srgbClr val="261310"/>
                </a:solidFill>
                <a:latin typeface="Grand Cru S Bold"/>
                <a:ea typeface="Grand Cru S Bold"/>
                <a:cs typeface="Grand Cru S Bold"/>
                <a:sym typeface="Grand Cru S Bold"/>
              </a:rPr>
              <a:t>Traditional Application Deployment vs. Containerized Deployment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771826" y="173803"/>
            <a:ext cx="16487474" cy="854897"/>
          </a:xfrm>
          <a:prstGeom prst="rect">
            <a:avLst/>
          </a:prstGeom>
        </p:spPr>
        <p:txBody>
          <a:bodyPr lIns="0" tIns="0" rIns="0" bIns="0" rtlCol="0" anchor="t">
            <a:spAutoFit/>
          </a:bodyPr>
          <a:lstStyle/>
          <a:p>
            <a:pPr algn="ctr">
              <a:lnSpc>
                <a:spcPts val="6720"/>
              </a:lnSpc>
            </a:pPr>
            <a:r>
              <a:rPr lang="en-US" sz="5647" b="1">
                <a:solidFill>
                  <a:srgbClr val="261310"/>
                </a:solidFill>
                <a:latin typeface="Grand Cru S Bold"/>
                <a:ea typeface="Grand Cru S Bold"/>
                <a:cs typeface="Grand Cru S Bold"/>
                <a:sym typeface="Grand Cru S Bold"/>
              </a:rPr>
              <a:t>The Problem Containers Solve</a:t>
            </a:r>
          </a:p>
        </p:txBody>
      </p:sp>
      <p:sp>
        <p:nvSpPr>
          <p:cNvPr id="10" name="TextBox 10"/>
          <p:cNvSpPr txBox="1"/>
          <p:nvPr/>
        </p:nvSpPr>
        <p:spPr>
          <a:xfrm>
            <a:off x="523501" y="1326470"/>
            <a:ext cx="16984124" cy="9198713"/>
          </a:xfrm>
          <a:prstGeom prst="rect">
            <a:avLst/>
          </a:prstGeom>
        </p:spPr>
        <p:txBody>
          <a:bodyPr lIns="0" tIns="0" rIns="0" bIns="0" rtlCol="0" anchor="t">
            <a:spAutoFit/>
          </a:bodyPr>
          <a:lstStyle/>
          <a:p>
            <a:pPr algn="just">
              <a:lnSpc>
                <a:spcPts val="5631"/>
              </a:lnSpc>
            </a:pPr>
            <a:r>
              <a:rPr lang="en-US" sz="3633">
                <a:solidFill>
                  <a:srgbClr val="76AB9D"/>
                </a:solidFill>
                <a:latin typeface="Questrial"/>
                <a:ea typeface="Questrial"/>
                <a:cs typeface="Questrial"/>
                <a:sym typeface="Questrial"/>
              </a:rPr>
              <a:t>1. Portability:</a:t>
            </a:r>
          </a:p>
          <a:p>
            <a:pPr marL="784451" lvl="1" indent="-392225" algn="just">
              <a:lnSpc>
                <a:spcPts val="5631"/>
              </a:lnSpc>
              <a:buFont typeface="Arial"/>
              <a:buChar char="•"/>
            </a:pPr>
            <a:r>
              <a:rPr lang="en-US" sz="3633">
                <a:solidFill>
                  <a:srgbClr val="000000"/>
                </a:solidFill>
                <a:latin typeface="Questrial"/>
                <a:ea typeface="Questrial"/>
                <a:cs typeface="Questrial"/>
                <a:sym typeface="Questrial"/>
              </a:rPr>
              <a:t>Containers work consistently across different environments, whether it's a developer's laptop, a testing server, or production.</a:t>
            </a:r>
          </a:p>
          <a:p>
            <a:pPr algn="just">
              <a:lnSpc>
                <a:spcPts val="5631"/>
              </a:lnSpc>
            </a:pPr>
            <a:r>
              <a:rPr lang="en-US" sz="3633">
                <a:solidFill>
                  <a:srgbClr val="76AB9D"/>
                </a:solidFill>
                <a:latin typeface="Questrial"/>
                <a:ea typeface="Questrial"/>
                <a:cs typeface="Questrial"/>
                <a:sym typeface="Questrial"/>
              </a:rPr>
              <a:t>2. Dependency Isolation:</a:t>
            </a:r>
          </a:p>
          <a:p>
            <a:pPr marL="784451" lvl="1" indent="-392225" algn="just">
              <a:lnSpc>
                <a:spcPts val="5631"/>
              </a:lnSpc>
              <a:buFont typeface="Arial"/>
              <a:buChar char="•"/>
            </a:pPr>
            <a:r>
              <a:rPr lang="en-US" sz="3633">
                <a:solidFill>
                  <a:srgbClr val="000000"/>
                </a:solidFill>
                <a:latin typeface="Questrial"/>
                <a:ea typeface="Questrial"/>
                <a:cs typeface="Questrial"/>
                <a:sym typeface="Questrial"/>
              </a:rPr>
              <a:t>Each container runs its own dependencies, preventing conflicts between applications on the same host.</a:t>
            </a:r>
          </a:p>
          <a:p>
            <a:pPr algn="just">
              <a:lnSpc>
                <a:spcPts val="5631"/>
              </a:lnSpc>
            </a:pPr>
            <a:r>
              <a:rPr lang="en-US" sz="3633">
                <a:solidFill>
                  <a:srgbClr val="76AB9D"/>
                </a:solidFill>
                <a:latin typeface="Questrial"/>
                <a:ea typeface="Questrial"/>
                <a:cs typeface="Questrial"/>
                <a:sym typeface="Questrial"/>
              </a:rPr>
              <a:t>3. Scalability and Efficiency:</a:t>
            </a:r>
          </a:p>
          <a:p>
            <a:pPr marL="784451" lvl="1" indent="-392225" algn="just">
              <a:lnSpc>
                <a:spcPts val="5631"/>
              </a:lnSpc>
              <a:buFont typeface="Arial"/>
              <a:buChar char="•"/>
            </a:pPr>
            <a:r>
              <a:rPr lang="en-US" sz="3633">
                <a:solidFill>
                  <a:srgbClr val="000000"/>
                </a:solidFill>
                <a:latin typeface="Questrial"/>
                <a:ea typeface="Questrial"/>
                <a:cs typeface="Questrial"/>
                <a:sym typeface="Questrial"/>
              </a:rPr>
              <a:t>Containers are faster to spin up and use fewer resources compared to VMs, making them ideal for dynamic scaling.</a:t>
            </a:r>
          </a:p>
          <a:p>
            <a:pPr algn="just">
              <a:lnSpc>
                <a:spcPts val="5631"/>
              </a:lnSpc>
            </a:pPr>
            <a:r>
              <a:rPr lang="en-US" sz="3633">
                <a:solidFill>
                  <a:srgbClr val="76AB9D"/>
                </a:solidFill>
                <a:latin typeface="Questrial"/>
                <a:ea typeface="Questrial"/>
                <a:cs typeface="Questrial"/>
                <a:sym typeface="Questrial"/>
              </a:rPr>
              <a:t>4. Consistent Development and Deployment:</a:t>
            </a:r>
          </a:p>
          <a:p>
            <a:pPr marL="784451" lvl="1" indent="-392225" algn="just">
              <a:lnSpc>
                <a:spcPts val="5631"/>
              </a:lnSpc>
              <a:buFont typeface="Arial"/>
              <a:buChar char="•"/>
            </a:pPr>
            <a:r>
              <a:rPr lang="en-US" sz="3633">
                <a:solidFill>
                  <a:srgbClr val="000000"/>
                </a:solidFill>
                <a:latin typeface="Questrial"/>
                <a:ea typeface="Questrial"/>
                <a:cs typeface="Questrial"/>
                <a:sym typeface="Questrial"/>
              </a:rPr>
              <a:t>Developers can focus on building applications without worrying about the underlying infrastructure.</a:t>
            </a:r>
          </a:p>
          <a:p>
            <a:pPr algn="just">
              <a:lnSpc>
                <a:spcPts val="5166"/>
              </a:lnSpc>
            </a:pPr>
            <a:endParaRPr lang="en-US" sz="3633">
              <a:solidFill>
                <a:srgbClr val="000000"/>
              </a:solidFill>
              <a:latin typeface="Questrial"/>
              <a:ea typeface="Questrial"/>
              <a:cs typeface="Questrial"/>
              <a:sym typeface="Quest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5589472" y="1506698"/>
            <a:ext cx="6068465" cy="8780302"/>
          </a:xfrm>
          <a:custGeom>
            <a:avLst/>
            <a:gdLst/>
            <a:ahLst/>
            <a:cxnLst/>
            <a:rect l="l" t="t" r="r" b="b"/>
            <a:pathLst>
              <a:path w="6068465" h="8780302">
                <a:moveTo>
                  <a:pt x="0" y="0"/>
                </a:moveTo>
                <a:lnTo>
                  <a:pt x="6068466" y="0"/>
                </a:lnTo>
                <a:lnTo>
                  <a:pt x="6068466" y="8780302"/>
                </a:lnTo>
                <a:lnTo>
                  <a:pt x="0" y="8780302"/>
                </a:lnTo>
                <a:lnTo>
                  <a:pt x="0" y="0"/>
                </a:lnTo>
                <a:close/>
              </a:path>
            </a:pathLst>
          </a:custGeom>
          <a:blipFill>
            <a:blip r:embed="rId2"/>
            <a:stretch>
              <a:fillRect t="-5662" b="-5662"/>
            </a:stretch>
          </a:blipFill>
        </p:spPr>
      </p:sp>
      <p:sp>
        <p:nvSpPr>
          <p:cNvPr id="10" name="Freeform 10"/>
          <p:cNvSpPr/>
          <p:nvPr/>
        </p:nvSpPr>
        <p:spPr>
          <a:xfrm>
            <a:off x="5812493" y="2910670"/>
            <a:ext cx="5845445" cy="5972357"/>
          </a:xfrm>
          <a:custGeom>
            <a:avLst/>
            <a:gdLst/>
            <a:ahLst/>
            <a:cxnLst/>
            <a:rect l="l" t="t" r="r" b="b"/>
            <a:pathLst>
              <a:path w="5845445" h="5972357">
                <a:moveTo>
                  <a:pt x="0" y="0"/>
                </a:moveTo>
                <a:lnTo>
                  <a:pt x="5845445" y="0"/>
                </a:lnTo>
                <a:lnTo>
                  <a:pt x="5845445" y="5972358"/>
                </a:lnTo>
                <a:lnTo>
                  <a:pt x="0" y="597235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1" name="TextBox 11"/>
          <p:cNvSpPr txBox="1"/>
          <p:nvPr/>
        </p:nvSpPr>
        <p:spPr>
          <a:xfrm>
            <a:off x="379968" y="61868"/>
            <a:ext cx="16487474" cy="1101404"/>
          </a:xfrm>
          <a:prstGeom prst="rect">
            <a:avLst/>
          </a:prstGeom>
        </p:spPr>
        <p:txBody>
          <a:bodyPr lIns="0" tIns="0" rIns="0" bIns="0" rtlCol="0" anchor="t">
            <a:spAutoFit/>
          </a:bodyPr>
          <a:lstStyle/>
          <a:p>
            <a:pPr algn="ctr">
              <a:lnSpc>
                <a:spcPts val="8623"/>
              </a:lnSpc>
            </a:pPr>
            <a:r>
              <a:rPr lang="en-US" sz="7247" b="1">
                <a:solidFill>
                  <a:srgbClr val="261310"/>
                </a:solidFill>
                <a:latin typeface="Grand Cru S Bold"/>
                <a:ea typeface="Grand Cru S Bold"/>
                <a:cs typeface="Grand Cru S Bold"/>
                <a:sym typeface="Grand Cru S Bold"/>
              </a:rPr>
              <a:t>Docker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CDBD3"/>
        </a:solidFill>
        <a:effectLst/>
      </p:bgPr>
    </p:bg>
    <p:spTree>
      <p:nvGrpSpPr>
        <p:cNvPr id="1" name=""/>
        <p:cNvGrpSpPr/>
        <p:nvPr/>
      </p:nvGrpSpPr>
      <p:grpSpPr>
        <a:xfrm>
          <a:off x="0" y="0"/>
          <a:ext cx="0" cy="0"/>
          <a:chOff x="0" y="0"/>
          <a:chExt cx="0" cy="0"/>
        </a:xfrm>
      </p:grpSpPr>
      <p:grpSp>
        <p:nvGrpSpPr>
          <p:cNvPr id="2" name="Group 2"/>
          <p:cNvGrpSpPr/>
          <p:nvPr/>
        </p:nvGrpSpPr>
        <p:grpSpPr>
          <a:xfrm>
            <a:off x="0" y="61868"/>
            <a:ext cx="18288000" cy="10225132"/>
            <a:chOff x="0" y="0"/>
            <a:chExt cx="24384000" cy="13633510"/>
          </a:xfrm>
        </p:grpSpPr>
        <p:grpSp>
          <p:nvGrpSpPr>
            <p:cNvPr id="3" name="Group 3"/>
            <p:cNvGrpSpPr/>
            <p:nvPr/>
          </p:nvGrpSpPr>
          <p:grpSpPr>
            <a:xfrm>
              <a:off x="0" y="0"/>
              <a:ext cx="24384000" cy="13633510"/>
              <a:chOff x="0" y="0"/>
              <a:chExt cx="4500174" cy="2516124"/>
            </a:xfrm>
          </p:grpSpPr>
          <p:sp>
            <p:nvSpPr>
              <p:cNvPr id="4" name="Freeform 4"/>
              <p:cNvSpPr/>
              <p:nvPr/>
            </p:nvSpPr>
            <p:spPr>
              <a:xfrm>
                <a:off x="0" y="0"/>
                <a:ext cx="4500175" cy="2516124"/>
              </a:xfrm>
              <a:custGeom>
                <a:avLst/>
                <a:gdLst/>
                <a:ahLst/>
                <a:cxnLst/>
                <a:rect l="l" t="t" r="r" b="b"/>
                <a:pathLst>
                  <a:path w="4500175" h="2516124">
                    <a:moveTo>
                      <a:pt x="4420756" y="0"/>
                    </a:moveTo>
                    <a:lnTo>
                      <a:pt x="79418" y="0"/>
                    </a:lnTo>
                    <a:cubicBezTo>
                      <a:pt x="79418" y="43699"/>
                      <a:pt x="44079" y="79418"/>
                      <a:pt x="0" y="79418"/>
                    </a:cubicBezTo>
                    <a:lnTo>
                      <a:pt x="0" y="2436706"/>
                    </a:lnTo>
                    <a:cubicBezTo>
                      <a:pt x="43699" y="2436706"/>
                      <a:pt x="79418" y="2472045"/>
                      <a:pt x="79418" y="2516124"/>
                    </a:cubicBezTo>
                    <a:lnTo>
                      <a:pt x="4420756" y="2516124"/>
                    </a:lnTo>
                    <a:cubicBezTo>
                      <a:pt x="4420756" y="2472425"/>
                      <a:pt x="4456095" y="2436706"/>
                      <a:pt x="4500175" y="2436706"/>
                    </a:cubicBezTo>
                    <a:lnTo>
                      <a:pt x="4500175" y="79418"/>
                    </a:lnTo>
                    <a:cubicBezTo>
                      <a:pt x="4456475" y="79418"/>
                      <a:pt x="4420756" y="44079"/>
                      <a:pt x="4420756"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423974"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8937" y="199642"/>
              <a:ext cx="23995525" cy="13219846"/>
              <a:chOff x="0" y="0"/>
              <a:chExt cx="4500174" cy="2479279"/>
            </a:xfrm>
          </p:grpSpPr>
          <p:sp>
            <p:nvSpPr>
              <p:cNvPr id="7" name="Freeform 7"/>
              <p:cNvSpPr/>
              <p:nvPr/>
            </p:nvSpPr>
            <p:spPr>
              <a:xfrm>
                <a:off x="0" y="0"/>
                <a:ext cx="4500175" cy="2479279"/>
              </a:xfrm>
              <a:custGeom>
                <a:avLst/>
                <a:gdLst/>
                <a:ahLst/>
                <a:cxnLst/>
                <a:rect l="l" t="t" r="r" b="b"/>
                <a:pathLst>
                  <a:path w="4500175" h="2479279">
                    <a:moveTo>
                      <a:pt x="4420756" y="0"/>
                    </a:moveTo>
                    <a:lnTo>
                      <a:pt x="79418" y="0"/>
                    </a:lnTo>
                    <a:cubicBezTo>
                      <a:pt x="79418" y="43699"/>
                      <a:pt x="44079" y="79418"/>
                      <a:pt x="0" y="79418"/>
                    </a:cubicBezTo>
                    <a:lnTo>
                      <a:pt x="0" y="2399861"/>
                    </a:lnTo>
                    <a:cubicBezTo>
                      <a:pt x="43699" y="2399861"/>
                      <a:pt x="79418" y="2435200"/>
                      <a:pt x="79418" y="2479279"/>
                    </a:cubicBezTo>
                    <a:lnTo>
                      <a:pt x="4420756" y="2479279"/>
                    </a:lnTo>
                    <a:cubicBezTo>
                      <a:pt x="4420756" y="2435580"/>
                      <a:pt x="4456095" y="2399861"/>
                      <a:pt x="4500175" y="2399861"/>
                    </a:cubicBezTo>
                    <a:lnTo>
                      <a:pt x="4500175" y="79418"/>
                    </a:lnTo>
                    <a:cubicBezTo>
                      <a:pt x="4456475" y="79418"/>
                      <a:pt x="4420756" y="44079"/>
                      <a:pt x="4420756" y="0"/>
                    </a:cubicBezTo>
                    <a:close/>
                  </a:path>
                </a:pathLst>
              </a:custGeom>
              <a:solidFill>
                <a:srgbClr val="F8F2EC"/>
              </a:solidFill>
            </p:spPr>
          </p:sp>
          <p:sp>
            <p:nvSpPr>
              <p:cNvPr id="8" name="TextBox 8"/>
              <p:cNvSpPr txBox="1"/>
              <p:nvPr/>
            </p:nvSpPr>
            <p:spPr>
              <a:xfrm>
                <a:off x="38100" y="-9525"/>
                <a:ext cx="4423974"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3711004" y="3808367"/>
            <a:ext cx="9054837" cy="6161055"/>
          </a:xfrm>
          <a:custGeom>
            <a:avLst/>
            <a:gdLst/>
            <a:ahLst/>
            <a:cxnLst/>
            <a:rect l="l" t="t" r="r" b="b"/>
            <a:pathLst>
              <a:path w="9054837" h="6161055">
                <a:moveTo>
                  <a:pt x="0" y="0"/>
                </a:moveTo>
                <a:lnTo>
                  <a:pt x="9054837" y="0"/>
                </a:lnTo>
                <a:lnTo>
                  <a:pt x="9054837" y="6161055"/>
                </a:lnTo>
                <a:lnTo>
                  <a:pt x="0" y="6161055"/>
                </a:lnTo>
                <a:lnTo>
                  <a:pt x="0" y="0"/>
                </a:lnTo>
                <a:close/>
              </a:path>
            </a:pathLst>
          </a:custGeom>
          <a:blipFill>
            <a:blip r:embed="rId2"/>
            <a:stretch>
              <a:fillRect l="-20166" r="-22797" b="-10309"/>
            </a:stretch>
          </a:blipFill>
        </p:spPr>
      </p:sp>
      <p:sp>
        <p:nvSpPr>
          <p:cNvPr id="10" name="TextBox 10"/>
          <p:cNvSpPr txBox="1"/>
          <p:nvPr/>
        </p:nvSpPr>
        <p:spPr>
          <a:xfrm>
            <a:off x="379968" y="71393"/>
            <a:ext cx="16487474" cy="1104706"/>
          </a:xfrm>
          <a:prstGeom prst="rect">
            <a:avLst/>
          </a:prstGeom>
        </p:spPr>
        <p:txBody>
          <a:bodyPr lIns="0" tIns="0" rIns="0" bIns="0" rtlCol="0" anchor="t">
            <a:spAutoFit/>
          </a:bodyPr>
          <a:lstStyle/>
          <a:p>
            <a:pPr algn="ctr">
              <a:lnSpc>
                <a:spcPts val="8742"/>
              </a:lnSpc>
            </a:pPr>
            <a:r>
              <a:rPr lang="en-US" sz="7347" b="1">
                <a:solidFill>
                  <a:srgbClr val="261310"/>
                </a:solidFill>
                <a:latin typeface="Grand Cru S Bold"/>
                <a:ea typeface="Grand Cru S Bold"/>
                <a:cs typeface="Grand Cru S Bold"/>
                <a:sym typeface="Grand Cru S Bold"/>
              </a:rPr>
              <a:t>Docker</a:t>
            </a:r>
          </a:p>
        </p:txBody>
      </p:sp>
      <p:sp>
        <p:nvSpPr>
          <p:cNvPr id="11" name="TextBox 11"/>
          <p:cNvSpPr txBox="1"/>
          <p:nvPr/>
        </p:nvSpPr>
        <p:spPr>
          <a:xfrm>
            <a:off x="573800" y="1369812"/>
            <a:ext cx="16685500" cy="2935274"/>
          </a:xfrm>
          <a:prstGeom prst="rect">
            <a:avLst/>
          </a:prstGeom>
        </p:spPr>
        <p:txBody>
          <a:bodyPr lIns="0" tIns="0" rIns="0" bIns="0" rtlCol="0" anchor="t">
            <a:spAutoFit/>
          </a:bodyPr>
          <a:lstStyle/>
          <a:p>
            <a:pPr algn="just">
              <a:lnSpc>
                <a:spcPts val="5923"/>
              </a:lnSpc>
            </a:pPr>
            <a:r>
              <a:rPr lang="en-US" sz="3821">
                <a:solidFill>
                  <a:srgbClr val="261310"/>
                </a:solidFill>
                <a:latin typeface="Questrial"/>
                <a:ea typeface="Questrial"/>
                <a:cs typeface="Questrial"/>
                <a:sym typeface="Questrial"/>
              </a:rPr>
              <a:t>Docker is an open-source platform that allows developers to build, ship, and run applications in containers. It ensures that applications run consistently across different environments by packaging them with all their dependencies, libraries, and configurations.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1560</Words>
  <Application>Microsoft Office PowerPoint</Application>
  <PresentationFormat>Custom</PresentationFormat>
  <Paragraphs>155</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Glacial Indifference Bold</vt:lpstr>
      <vt:lpstr>Arial</vt:lpstr>
      <vt:lpstr>Calibri</vt:lpstr>
      <vt:lpstr>Grand Cru S Bold</vt:lpstr>
      <vt:lpstr>29LT Adir</vt:lpstr>
      <vt:lpstr>Questrial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Green Illustrative Science Project Presentation</dc:title>
  <cp:lastModifiedBy>user</cp:lastModifiedBy>
  <cp:revision>2</cp:revision>
  <dcterms:created xsi:type="dcterms:W3CDTF">2006-08-16T00:00:00Z</dcterms:created>
  <dcterms:modified xsi:type="dcterms:W3CDTF">2024-12-16T14:34:54Z</dcterms:modified>
  <dc:identifier>DAGYFPxoa1w</dc:identifier>
</cp:coreProperties>
</file>

<file path=docProps/thumbnail.jpeg>
</file>